
<file path=[Content_Types].xml><?xml version="1.0" encoding="utf-8"?>
<Types xmlns="http://schemas.openxmlformats.org/package/2006/content-types">
  <Default Extension="xml" ContentType="application/vnd.openxmlformats-package.core-properties+xml"/>
  <Default Extension="bin" ContentType="image/webp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10153f93ee64297" /><Relationship Type="http://schemas.openxmlformats.org/officeDocument/2006/relationships/extended-properties" Target="/docProps/app.xml" Id="Rc2b5d492415747df" /><Relationship Type="http://schemas.openxmlformats.org/officeDocument/2006/relationships/officeDocument" Target="/ppt/presentation.xml" Id="Rcecf4dff56f642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e4d92d8bdc4111"/>
  </p:sldMasterIdLst>
  <p:notesMasterIdLst>
    <p:notesMasterId xmlns:r="http://schemas.openxmlformats.org/officeDocument/2006/relationships" r:id="R62c7016bdb284bb1"/>
  </p:notesMasterIdLst>
  <p:sldIdLst>
    <p:sldId xmlns:r="http://schemas.openxmlformats.org/officeDocument/2006/relationships" id="256" r:id="R1dd6d1cb15bf4903"/>
    <p:sldId xmlns:r="http://schemas.openxmlformats.org/officeDocument/2006/relationships" id="257" r:id="R76f3c1ae7a674906"/>
    <p:sldId xmlns:r="http://schemas.openxmlformats.org/officeDocument/2006/relationships" id="258" r:id="R14883c3eaa3a49fa"/>
    <p:sldId xmlns:r="http://schemas.openxmlformats.org/officeDocument/2006/relationships" id="259" r:id="R8d9657ca44c54c15"/>
    <p:sldId xmlns:r="http://schemas.openxmlformats.org/officeDocument/2006/relationships" id="260" r:id="Rfc7e3def26294daf"/>
    <p:sldId xmlns:r="http://schemas.openxmlformats.org/officeDocument/2006/relationships" id="261" r:id="R97b586637c404de1"/>
    <p:sldId xmlns:r="http://schemas.openxmlformats.org/officeDocument/2006/relationships" id="262" r:id="R2cbd325278f6475d"/>
    <p:sldId xmlns:r="http://schemas.openxmlformats.org/officeDocument/2006/relationships" id="263" r:id="Rbae679e1493c43d2"/>
    <p:sldId xmlns:r="http://schemas.openxmlformats.org/officeDocument/2006/relationships" id="264" r:id="Rf2906c6811234c6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d8402e4641f47c8" /><Relationship Type="http://schemas.openxmlformats.org/officeDocument/2006/relationships/slideMaster" Target="/ppt/slideMasters/slideMaster1.xml" Id="R1fe4d92d8bdc4111" /><Relationship Type="http://schemas.openxmlformats.org/officeDocument/2006/relationships/notesMaster" Target="/ppt/notesMasters/notesMaster1.xml" Id="R62c7016bdb284bb1" /><Relationship Type="http://schemas.openxmlformats.org/officeDocument/2006/relationships/presProps" Target="/ppt/presProps.xml" Id="R80457a550d5544b5" /><Relationship Type="http://schemas.openxmlformats.org/officeDocument/2006/relationships/tableStyles" Target="/ppt/tableStyles.xml" Id="R439702628d0e4548" /><Relationship Type="http://schemas.openxmlformats.org/officeDocument/2006/relationships/slide" Target="/ppt/slides/slide1.xml" Id="R1dd6d1cb15bf4903" /><Relationship Type="http://schemas.openxmlformats.org/officeDocument/2006/relationships/slide" Target="/ppt/slides/slide2.xml" Id="R76f3c1ae7a674906" /><Relationship Type="http://schemas.openxmlformats.org/officeDocument/2006/relationships/slide" Target="/ppt/slides/slide3.xml" Id="R14883c3eaa3a49fa" /><Relationship Type="http://schemas.openxmlformats.org/officeDocument/2006/relationships/slide" Target="/ppt/slides/slide4.xml" Id="R8d9657ca44c54c15" /><Relationship Type="http://schemas.openxmlformats.org/officeDocument/2006/relationships/slide" Target="/ppt/slides/slide5.xml" Id="Rfc7e3def26294daf" /><Relationship Type="http://schemas.openxmlformats.org/officeDocument/2006/relationships/slide" Target="/ppt/slides/slide6.xml" Id="R97b586637c404de1" /><Relationship Type="http://schemas.openxmlformats.org/officeDocument/2006/relationships/slide" Target="/ppt/slides/slide7.xml" Id="R2cbd325278f6475d" /><Relationship Type="http://schemas.openxmlformats.org/officeDocument/2006/relationships/slide" Target="/ppt/slides/slide8.xml" Id="Rbae679e1493c43d2" /><Relationship Type="http://schemas.openxmlformats.org/officeDocument/2006/relationships/slide" Target="/ppt/slides/slide9.xml" Id="Rf2906c6811234c6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e2f9425a7f64b5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496e28705694ae7" /><Relationship Type="http://schemas.openxmlformats.org/officeDocument/2006/relationships/notesMaster" Target="/ppt/notesMasters/notesMaster1.xml" Id="R98887a7b1a8742c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97d1c1795ec40ae" /><Relationship Type="http://schemas.openxmlformats.org/officeDocument/2006/relationships/notesMaster" Target="/ppt/notesMasters/notesMaster1.xml" Id="Ra2c9cad633804e1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b748915071f44f5" /><Relationship Type="http://schemas.openxmlformats.org/officeDocument/2006/relationships/notesMaster" Target="/ppt/notesMasters/notesMaster1.xml" Id="Rf13ce9b52be84e0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6f942dd25364442" /><Relationship Type="http://schemas.openxmlformats.org/officeDocument/2006/relationships/notesMaster" Target="/ppt/notesMasters/notesMaster1.xml" Id="Ra4bfd5dd8add4b5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e1be2bbb02947b8" /><Relationship Type="http://schemas.openxmlformats.org/officeDocument/2006/relationships/notesMaster" Target="/ppt/notesMasters/notesMaster1.xml" Id="Rff7e48ba6ea54e2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e3ebbee3a444a05" /><Relationship Type="http://schemas.openxmlformats.org/officeDocument/2006/relationships/notesMaster" Target="/ppt/notesMasters/notesMaster1.xml" Id="R94c738180350416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6eadd774afc44df" /><Relationship Type="http://schemas.openxmlformats.org/officeDocument/2006/relationships/notesMaster" Target="/ppt/notesMasters/notesMaster1.xml" Id="R1879d9dbcd894d5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604a52644c34bd5" /><Relationship Type="http://schemas.openxmlformats.org/officeDocument/2006/relationships/notesMaster" Target="/ppt/notesMasters/notesMaster1.xml" Id="Rc24f7f57ba69466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0b36da0438c42f3" /><Relationship Type="http://schemas.openxmlformats.org/officeDocument/2006/relationships/notesMaster" Target="/ppt/notesMasters/notesMaster1.xml" Id="R1054b82ff7ce417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Personaliza el nombre del cliente, el trimestre, la fecha y la marca antes de presentar.</a:t>
            </a:r>
          </a:p>
          <a:p xmlns:a="http://schemas.openxmlformats.org/drawingml/2006/main">
            <a:r>
              <a:t>Confirma que todas las cifras del deck correspondan al mismo periodo y alcance.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Comece com resultados e decisões. Deixe os detalhes técnicos para os próximos slides.</a:t>
            </a:r>
          </a:p>
          <a:p xmlns:a="http://schemas.openxmlformats.org/drawingml/2006/main">
            <a:r>
              <a:t>Use linguagem de impacto: tempo, continuidade, risco e custo evitado.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Concilie o escopo antes de interpretar métricas.</a:t>
            </a:r>
          </a:p>
          <a:p xmlns:a="http://schemas.openxmlformats.org/drawingml/2006/main">
            <a:r>
              <a:t>Explique diferenças que alteram capacidade, risco ou custo.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Não encha o slide de métricas. Mantenha apenas as que mudam uma conclusão.</a:t>
            </a:r>
          </a:p>
          <a:p xmlns:a="http://schemas.openxmlformats.org/drawingml/2006/main">
            <a:r>
              <a:t>Compare com o trimestre anterior e com a meta acordada.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somente controles incluídos no escopo do cliente.</a:t>
            </a:r>
          </a:p>
          <a:p xmlns:a="http://schemas.openxmlformats.org/drawingml/2006/main">
            <a:r>
              <a:t>O NIST CSF 2.0 e os CPGs da CISA são estruturas de resultados e priorização; não substituem requisitos contratuais ou regulatórios.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https://www.nist.gov/publications/nist-cybersecurity-framework-csf-20</a:t>
            </a:r>
          </a:p>
          <a:p xmlns:a="http://schemas.openxmlformats.org/drawingml/2006/main">
            <a:r>
              <a:t>- https://www.cisa.gov/cybersecurity-performance-goals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Não narre cada ticket. Escolha incidentes com impacto ou aprendizado.</a:t>
            </a:r>
          </a:p>
          <a:p xmlns:a="http://schemas.openxmlformats.org/drawingml/2006/main">
            <a:r>
              <a:t>Confirme quais ações corretivas foram verificadas e quais continuam abertas.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https://www.nist.gov/publications/nist-cybersecurity-framework-csf-20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Apresente no máximo três riscos para manter o foco.</a:t>
            </a:r>
          </a:p>
          <a:p xmlns:a="http://schemas.openxmlformats.org/drawingml/2006/main">
            <a:r>
              <a:t>Descreva a decisão em linguagem que uma pessoa não técnica possa aprovar.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https://www.nist.gov/publications/nist-cybersecurity-framework-csf-20</a:t>
            </a:r>
          </a:p>
          <a:p xmlns:a="http://schemas.openxmlformats.org/drawingml/2006/main">
            <a:r>
              <a:t>- https://www.cisa.gov/cybersecurity-performance-goals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Escreva prioridades como resultados verificáveis, não como listas de ferramentas.</a:t>
            </a:r>
          </a:p>
          <a:p xmlns:a="http://schemas.openxmlformats.org/drawingml/2006/main">
            <a:r>
              <a:t>Confirme dependências do cliente e do MSP antes de definir a data.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Leia cada compromisso em voz alta e confirme o responsável.</a:t>
            </a:r>
          </a:p>
          <a:p xmlns:a="http://schemas.openxmlformats.org/drawingml/2006/main">
            <a:r>
              <a:t>Envie a versão final e o registro de decisões após a reunião.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9a4f51d2bc4dd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c375a3c4534449a" /><Relationship Type="http://schemas.openxmlformats.org/officeDocument/2006/relationships/slideLayout" Target="/ppt/slideLayouts/slideLayout1.xml" Id="Reabb20ce9b9f403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bb20ce9b9f403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499d43df144ad" /><Relationship Type="http://schemas.openxmlformats.org/officeDocument/2006/relationships/image" Target="/ppt/media/image.bin" Id="R47c809d3d2d6406f" /><Relationship Type="http://schemas.openxmlformats.org/officeDocument/2006/relationships/notesSlide" Target="/ppt/notesSlides/notesSlide1.xml" Id="R14ae0cb0fc1a40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11ae13dfb475b" /><Relationship Type="http://schemas.openxmlformats.org/officeDocument/2006/relationships/notesSlide" Target="/ppt/notesSlides/notesSlide2.xml" Id="Rf30deb9b2bbb46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d583685b64f7a" /><Relationship Type="http://schemas.openxmlformats.org/officeDocument/2006/relationships/notesSlide" Target="/ppt/notesSlides/notesSlide3.xml" Id="R72cd090cc8494e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4cd06edcd4632" /><Relationship Type="http://schemas.openxmlformats.org/officeDocument/2006/relationships/notesSlide" Target="/ppt/notesSlides/notesSlide4.xml" Id="R1c1fad65e90b4e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71c8698a445cd" /><Relationship Type="http://schemas.openxmlformats.org/officeDocument/2006/relationships/notesSlide" Target="/ppt/notesSlides/notesSlide5.xml" Id="Ra5e7e156c4be48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60e27c88a4a2a" /><Relationship Type="http://schemas.openxmlformats.org/officeDocument/2006/relationships/notesSlide" Target="/ppt/notesSlides/notesSlide6.xml" Id="R698d5de58df943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53645b99c4efb" /><Relationship Type="http://schemas.openxmlformats.org/officeDocument/2006/relationships/notesSlide" Target="/ppt/notesSlides/notesSlide7.xml" Id="R2a243d147f2643d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d1a9299e24040" /><Relationship Type="http://schemas.openxmlformats.org/officeDocument/2006/relationships/notesSlide" Target="/ppt/notesSlides/notesSlide8.xml" Id="R942fc78270ca49a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97090416f42a2" /><Relationship Type="http://schemas.openxmlformats.org/officeDocument/2006/relationships/notesSlide" Target="/ppt/notesSlides/notesSlide9.xml" Id="Ra0360d94481a474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5F7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6DEB1B9-56BA-49FA-B318-2318C9686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6FC6"/>
          </a:solidFill>
          <a:ln xmlns:a="http://schemas.openxmlformats.org/drawingml/2006/main" w="0">
            <a:solidFill>
              <a:srgbClr val="126FC6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2F7CE9E-3E51-4603-9198-C43679A85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E316B"/>
                </a:solidFill>
              </a:defRPr>
            </a:pPr>
            <a:r>
              <a:rPr sz="1350" b="1">
                <a:solidFill>
                  <a:srgbClr val="0E316B"/>
                </a:solidFill>
              </a:rPr>
              <a:t>LUNIXAR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FCB9A4F-3F2C-4DD4-9CBC-BFA9F7EC5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4953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122033"/>
                </a:solidFill>
              </a:defRPr>
            </a:pPr>
            <a:r>
              <a:rPr sz="4200" b="1">
                <a:solidFill>
                  <a:srgbClr val="122033"/>
                </a:solidFill>
              </a:rPr>
              <a:t>Revisão trimestral de serviço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DC3D2BB-F262-48B9-9464-1DA179476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14700"/>
            <a:ext cx="4953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26FC6"/>
                </a:solidFill>
              </a:defRPr>
            </a:pPr>
            <a:r>
              <a:rPr sz="1875" b="1">
                <a:solidFill>
                  <a:srgbClr val="126FC6"/>
                </a:solidFill>
              </a:rPr>
              <a:t>[TRIMESTRE] [ANO]  |  [CLIENTE]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567805E-4D4F-45D8-ADDA-8D9BCF1B4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8620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07089"/>
                </a:solidFill>
              </a:defRPr>
            </a:pPr>
            <a:r>
              <a:rPr sz="1350" b="0">
                <a:solidFill>
                  <a:srgbClr val="607089"/>
                </a:solidFill>
              </a:rPr>
              <a:t>Preparado por [MSP]  •  [DATA]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c809d3d2d6406f"/>
          <a:srcRect xmlns:a="http://schemas.openxmlformats.org/drawingml/2006/main" l="27979" t="0" r="2797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38900" y="0"/>
            <a:ext cx="5753100" cy="685800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0D9AB9C-6C17-4EF4-95A1-707E3FEE2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0"/>
            <a:ext cx="457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7FB"/>
          </a:solidFill>
          <a:ln xmlns:a="http://schemas.openxmlformats.org/drawingml/2006/main" w="0">
            <a:solidFill>
              <a:srgbClr val="F5F7FB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54013456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5F7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AAFB6C1-9DEC-495E-9F02-D7FE927CE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6FC6"/>
          </a:solidFill>
          <a:ln xmlns:a="http://schemas.openxmlformats.org/drawingml/2006/main" w="0">
            <a:solidFill>
              <a:srgbClr val="126FC6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EC43F5-3771-4BDB-9326-F98EC864D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6FC6"/>
                </a:solidFill>
              </a:defRPr>
            </a:pPr>
            <a:r>
              <a:rPr sz="975" b="1">
                <a:solidFill>
                  <a:srgbClr val="126FC6"/>
                </a:solidFill>
              </a:rPr>
              <a:t>RESUMO EXECUTIVO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8EC8959-C604-4773-B1EA-CF12617B8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47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2033"/>
                </a:solidFill>
              </a:defRPr>
            </a:pPr>
            <a:r>
              <a:rPr sz="2850" b="1">
                <a:solidFill>
                  <a:srgbClr val="122033"/>
                </a:solidFill>
              </a:rPr>
              <a:t>Comece com decisões, não com a contagem de tickets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4E43C39-DF5C-4617-8C35-CF5CD5A17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93ED71A-7D82-4EAD-B3A6-AB3DD968E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LUNIXAR  |  MODELO DE QBR PARA MSP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DC83D06-4BA6-4EC9-A34A-12E3D5EC5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6DA8EE1-316A-42AA-9E86-A75898AE1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47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E316B"/>
                </a:solidFill>
              </a:defRPr>
            </a:pPr>
            <a:r>
              <a:rPr sz="1875" b="1">
                <a:solidFill>
                  <a:srgbClr val="0E316B"/>
                </a:solidFill>
              </a:rPr>
              <a:t>3 resultados do trimestre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DD6B0AD-9261-4481-8B0E-808EDB982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47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99FC"/>
                </a:solidFill>
              </a:defRPr>
            </a:pPr>
            <a:r>
              <a:rPr sz="1500" b="1">
                <a:solidFill>
                  <a:srgbClr val="1799FC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7581F5C-C376-4B7A-AD17-D87F596C6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400300"/>
            <a:ext cx="4000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22033"/>
                </a:solidFill>
              </a:defRPr>
            </a:pPr>
            <a:r>
              <a:rPr sz="1500" b="0">
                <a:solidFill>
                  <a:srgbClr val="122033"/>
                </a:solidFill>
              </a:rPr>
              <a:t>[Resultado operacional 1]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19BE990-CA71-48AC-9246-2E11BFDAE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876550"/>
            <a:ext cx="361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28652D6-B43B-40D7-87CF-46D4CFC65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43250"/>
            <a:ext cx="47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99FC"/>
                </a:solidFill>
              </a:defRPr>
            </a:pPr>
            <a:r>
              <a:rPr sz="1500" b="1">
                <a:solidFill>
                  <a:srgbClr val="1799FC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9B54C3C-5D12-4A27-B429-42DD00C2A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086100"/>
            <a:ext cx="4000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22033"/>
                </a:solidFill>
              </a:defRPr>
            </a:pPr>
            <a:r>
              <a:rPr sz="1500" b="0">
                <a:solidFill>
                  <a:srgbClr val="122033"/>
                </a:solidFill>
              </a:rPr>
              <a:t>[Resultado operacional 2]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449131D-FB48-4387-8810-79F355FCF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562350"/>
            <a:ext cx="361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CD331D0-A070-48F1-8CDA-950933220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29050"/>
            <a:ext cx="47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99FC"/>
                </a:solidFill>
              </a:defRPr>
            </a:pPr>
            <a:r>
              <a:rPr sz="1500" b="1">
                <a:solidFill>
                  <a:srgbClr val="1799FC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88BF97F-FC49-4FED-9FE8-96E1F5B48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771900"/>
            <a:ext cx="4000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22033"/>
                </a:solidFill>
              </a:defRPr>
            </a:pPr>
            <a:r>
              <a:rPr sz="1500" b="0">
                <a:solidFill>
                  <a:srgbClr val="122033"/>
                </a:solidFill>
              </a:rPr>
              <a:t>[Resultado operacional 3]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163EA84-0FBC-47D2-A2AB-84A1C0AC5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4248150"/>
            <a:ext cx="361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356C3C2-206D-486D-98FA-33C5E8C67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809750"/>
            <a:ext cx="4762500" cy="1428750"/>
          </a:xfrm>
          <a:prstGeom xmlns:a="http://schemas.openxmlformats.org/drawingml/2006/main" prst="roundRect">
            <a:avLst>
              <a:gd name="adj" fmla="val 10667"/>
            </a:avLst>
          </a:prstGeom>
          <a:solidFill xmlns:a="http://schemas.openxmlformats.org/drawingml/2006/main">
            <a:srgbClr val="EEF6FF"/>
          </a:solidFill>
          <a:ln xmlns:a="http://schemas.openxmlformats.org/drawingml/2006/main" w="0">
            <a:solidFill>
              <a:srgbClr val="EEF6F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BAB6514-8AC7-4331-A97A-D07D65E02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0764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E316B"/>
                </a:solidFill>
              </a:defRPr>
            </a:pPr>
            <a:r>
              <a:rPr sz="1800" b="1">
                <a:solidFill>
                  <a:srgbClr val="0E316B"/>
                </a:solidFill>
              </a:rPr>
              <a:t>1 assunto que exige atenção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256FFBF-B0AD-4277-9AFF-6246BC126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571750"/>
            <a:ext cx="4000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22033"/>
                </a:solidFill>
              </a:defRPr>
            </a:pPr>
            <a:r>
              <a:rPr sz="1350" b="0">
                <a:solidFill>
                  <a:srgbClr val="122033"/>
                </a:solidFill>
              </a:rPr>
              <a:t>[Risco ou exceção que o cliente precisa entender]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8C70ABC-250E-43C8-962B-1C1F92CA1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524250"/>
            <a:ext cx="4762500" cy="1428750"/>
          </a:xfrm>
          <a:prstGeom xmlns:a="http://schemas.openxmlformats.org/drawingml/2006/main" prst="roundRect">
            <a:avLst>
              <a:gd name="adj" fmla="val 10667"/>
            </a:avLst>
          </a:prstGeom>
          <a:solidFill xmlns:a="http://schemas.openxmlformats.org/drawingml/2006/main">
            <a:srgbClr val="0E316B"/>
          </a:solidFill>
          <a:ln xmlns:a="http://schemas.openxmlformats.org/drawingml/2006/main" w="0">
            <a:solidFill>
              <a:srgbClr val="0E316B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F99D914-1EDA-4239-B41A-0C2C53F84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7909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1 decisão solicitada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A8C4B70-DD53-4DF8-B865-A661F9E49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286250"/>
            <a:ext cx="4000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[Aprovação, orçamento, responsável ou data]</a:t>
            </a:r>
          </a:p>
        </p:txBody>
      </p:sp>
    </p:spTree>
    <p:extLst>
      <p:ext uri="{BB962C8B-B14F-4D97-AF65-F5344CB8AC3E}">
        <p14:creationId xmlns:p14="http://schemas.microsoft.com/office/powerpoint/2010/main" val="10218435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5F7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7E8429A-255A-4EF8-A298-2CCDD61A9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6FC6"/>
          </a:solidFill>
          <a:ln xmlns:a="http://schemas.openxmlformats.org/drawingml/2006/main" w="0">
            <a:solidFill>
              <a:srgbClr val="126FC6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1F0FB9-2613-411C-A551-BBB3EF7A1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6FC6"/>
                </a:solidFill>
              </a:defRPr>
            </a:pPr>
            <a:r>
              <a:rPr sz="975" b="1">
                <a:solidFill>
                  <a:srgbClr val="126FC6"/>
                </a:solidFill>
              </a:rPr>
              <a:t>ESCOPO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7359DFF-8E41-44F7-B517-2CE56175B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47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2033"/>
                </a:solidFill>
              </a:defRPr>
            </a:pPr>
            <a:r>
              <a:rPr sz="2850" b="1">
                <a:solidFill>
                  <a:srgbClr val="122033"/>
                </a:solidFill>
              </a:rPr>
              <a:t>O ambiente mudou: concilie o que você administra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092915E-7B1A-4283-8E1A-C2A254623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36CA4E4-EE49-46B3-9F19-FF19BE658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LUNIXAR  |  MODELO DE QBR PARA MSP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8B7672A-1634-4D60-84C9-89705220A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03</a:t>
            </a:r>
          </a:p>
        </p:txBody>
      </p:sp>
      <p:graphicFrame>
        <p:nvGraphicFramePr>
          <p:cNvPr id="15" name=""/>
          <p:cNvGraphicFramePr/>
          <p:nvPr/>
        </p:nvGraphicFramePr>
        <p:xfrm>
          <a:off xmlns:a="http://schemas.openxmlformats.org/drawingml/2006/main" x="685800" y="1762125"/>
          <a:ext xmlns:a="http://schemas.openxmlformats.org/drawingml/2006/main" cx="10820400" cy="3257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381250"/>
                <a:gridCol w="952500"/>
                <a:gridCol w="952500"/>
                <a:gridCol w="952500"/>
                <a:gridCol w="5581650"/>
              </a:tblGrid>
              <a:tr h="65151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Item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Início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Atual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Mudança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Comentário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</a:tr>
              <a:tr h="65151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Endpoints gerenciados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[Inclusão, remoção ou exceção]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65151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Servidores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[Mudança relevante]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65151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Locais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[Abertura, fechamento ou mudança]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65151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Aplicações críticas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[Nova dependência]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0C90259-9E23-4870-8C19-5F126A4A5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91150"/>
            <a:ext cx="10820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26FC6"/>
                </a:solidFill>
              </a:defRPr>
            </a:pPr>
            <a:r>
              <a:rPr sz="1800" b="1">
                <a:solidFill>
                  <a:srgbClr val="126FC6"/>
                </a:solidFill>
              </a:rPr>
              <a:t>A QBR parte do escopo real, não de um contrato de meses atrás.</a:t>
            </a:r>
          </a:p>
        </p:txBody>
      </p:sp>
    </p:spTree>
    <p:extLst>
      <p:ext uri="{BB962C8B-B14F-4D97-AF65-F5344CB8AC3E}">
        <p14:creationId xmlns:p14="http://schemas.microsoft.com/office/powerpoint/2010/main" val="88694241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5F7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68EBF9B-A461-493B-9B62-09B31456E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6FC6"/>
          </a:solidFill>
          <a:ln xmlns:a="http://schemas.openxmlformats.org/drawingml/2006/main" w="0">
            <a:solidFill>
              <a:srgbClr val="126FC6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F2AB6C4-E851-41CB-92E2-F3BE400D6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6FC6"/>
                </a:solidFill>
              </a:defRPr>
            </a:pPr>
            <a:r>
              <a:rPr sz="975" b="1">
                <a:solidFill>
                  <a:srgbClr val="126FC6"/>
                </a:solidFill>
              </a:rPr>
              <a:t>SERVIÇO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C7FE615-CF8F-4098-B168-ECC51470C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47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2033"/>
                </a:solidFill>
              </a:defRPr>
            </a:pPr>
            <a:r>
              <a:rPr sz="2850" b="1">
                <a:solidFill>
                  <a:srgbClr val="122033"/>
                </a:solidFill>
              </a:rPr>
              <a:t>Mostre tendências, contexto e exceções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1A9C8B4-9DA8-413D-A6A5-B2B803B01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FE1D544-E51F-4306-8302-F5E511B25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LUNIXAR  |  MODELO DE QBR PARA MSP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E0F790C-08E9-4B7F-AECA-9EFCB3169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04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0319BAD-9B7F-4675-8A60-D16317BA5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7375"/>
            <a:ext cx="1714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126FC6"/>
                </a:solidFill>
              </a:defRPr>
            </a:pPr>
            <a:r>
              <a:rPr sz="3750" b="1">
                <a:solidFill>
                  <a:srgbClr val="126FC6"/>
                </a:solidFill>
              </a:rPr>
              <a:t>[XX]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3E62BC1-B92F-41A1-8017-AA87EFF50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1895475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22033"/>
                </a:solidFill>
              </a:defRPr>
            </a:pPr>
            <a:r>
              <a:rPr sz="1650" b="1">
                <a:solidFill>
                  <a:srgbClr val="122033"/>
                </a:solidFill>
              </a:rPr>
              <a:t>Tickets encerrados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E708178-EFB2-402D-8A2E-CA974477B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2314575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07089"/>
                </a:solidFill>
              </a:defRPr>
            </a:pPr>
            <a:r>
              <a:rPr sz="1275" b="0">
                <a:solidFill>
                  <a:srgbClr val="607089"/>
                </a:solidFill>
              </a:rPr>
              <a:t>[↑/↓ XX% vs. trimestre anterior]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7C2F6C6-9032-47D1-AED2-B3FA83FF6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62275"/>
            <a:ext cx="4933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F287FC3-3335-4E79-9063-063732416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1857375"/>
            <a:ext cx="1714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0E316B"/>
                </a:solidFill>
              </a:defRPr>
            </a:pPr>
            <a:r>
              <a:rPr sz="3750" b="1">
                <a:solidFill>
                  <a:srgbClr val="0E316B"/>
                </a:solidFill>
              </a:rPr>
              <a:t>[XX%]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7810C84-A134-4A51-A4A2-1DE1FF40E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1895475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22033"/>
                </a:solidFill>
              </a:defRPr>
            </a:pPr>
            <a:r>
              <a:rPr sz="1650" b="1">
                <a:solidFill>
                  <a:srgbClr val="122033"/>
                </a:solidFill>
              </a:rPr>
              <a:t>Dentro da meta de resposta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B503423-EFC2-444F-B9A5-230CB9342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2314575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07089"/>
                </a:solidFill>
              </a:defRPr>
            </a:pPr>
            <a:r>
              <a:rPr sz="1275" b="0">
                <a:solidFill>
                  <a:srgbClr val="607089"/>
                </a:solidFill>
              </a:rPr>
              <a:t>[Explique as exceções]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A999792-29C8-4944-BAF2-602609E0E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962275"/>
            <a:ext cx="4933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80D5FB8-4BD8-410B-81A2-633A7BE0B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0"/>
            <a:ext cx="1714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126FC6"/>
                </a:solidFill>
              </a:defRPr>
            </a:pPr>
            <a:r>
              <a:rPr sz="3750" b="1">
                <a:solidFill>
                  <a:srgbClr val="126FC6"/>
                </a:solidFill>
              </a:rPr>
              <a:t>[XX h]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9F21DAF-E759-48CF-B061-3951BA4B1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5623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22033"/>
                </a:solidFill>
              </a:defRPr>
            </a:pPr>
            <a:r>
              <a:rPr sz="1650" b="1">
                <a:solidFill>
                  <a:srgbClr val="122033"/>
                </a:solidFill>
              </a:rPr>
              <a:t>Esforço técnico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8E5631F-1DC5-4CC6-8EEF-5DD26AEAD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981450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07089"/>
                </a:solidFill>
              </a:defRPr>
            </a:pPr>
            <a:r>
              <a:rPr sz="1275" b="0">
                <a:solidFill>
                  <a:srgbClr val="607089"/>
                </a:solidFill>
              </a:rPr>
              <a:t>[Preventivo vs. reativo]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0ACC20D-9DFD-4592-9314-AE3A73691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29150"/>
            <a:ext cx="4933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B729BE0-38E9-445F-930B-ED29A65E7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524250"/>
            <a:ext cx="1714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0E316B"/>
                </a:solidFill>
              </a:defRPr>
            </a:pPr>
            <a:r>
              <a:rPr sz="3750" b="1">
                <a:solidFill>
                  <a:srgbClr val="0E316B"/>
                </a:solidFill>
              </a:rPr>
              <a:t>[XX%]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F59FDCD-341C-4010-AC1C-7B809EF79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35623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22033"/>
                </a:solidFill>
              </a:defRPr>
            </a:pPr>
            <a:r>
              <a:rPr sz="1650" b="1">
                <a:solidFill>
                  <a:srgbClr val="122033"/>
                </a:solidFill>
              </a:rPr>
              <a:t>Endpoints vistos recentemente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C6570A9-39D1-41D4-9EE3-E0D3AEED1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3981450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07089"/>
                </a:solidFill>
              </a:defRPr>
            </a:pPr>
            <a:r>
              <a:rPr sz="1275" b="0">
                <a:solidFill>
                  <a:srgbClr val="607089"/>
                </a:solidFill>
              </a:rPr>
              <a:t>[Liste as exclusões]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0A228C1-6909-4DE9-9F4E-103C3BA1F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629150"/>
            <a:ext cx="4933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4495154-37CE-4B39-81C6-6376D2145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14950"/>
            <a:ext cx="10820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26FC6"/>
                </a:solidFill>
              </a:defRPr>
            </a:pPr>
            <a:r>
              <a:rPr sz="1800" b="1">
                <a:solidFill>
                  <a:srgbClr val="126FC6"/>
                </a:solidFill>
              </a:rPr>
              <a:t>Uma média bonita sem exceções só esconde a operação.</a:t>
            </a:r>
          </a:p>
        </p:txBody>
      </p:sp>
    </p:spTree>
    <p:extLst>
      <p:ext uri="{BB962C8B-B14F-4D97-AF65-F5344CB8AC3E}">
        <p14:creationId xmlns:p14="http://schemas.microsoft.com/office/powerpoint/2010/main" val="164054826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5F7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32333EA-CAAA-42A3-9D35-B42C508E0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6FC6"/>
          </a:solidFill>
          <a:ln xmlns:a="http://schemas.openxmlformats.org/drawingml/2006/main" w="0">
            <a:solidFill>
              <a:srgbClr val="126FC6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90D963D-27A3-483E-B997-920054185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6FC6"/>
                </a:solidFill>
              </a:defRPr>
            </a:pPr>
            <a:r>
              <a:rPr sz="975" b="1">
                <a:solidFill>
                  <a:srgbClr val="126FC6"/>
                </a:solidFill>
              </a:rPr>
              <a:t>POSTURA E RISCO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AA229CF-DC4B-457A-AD17-52892A165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47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2033"/>
                </a:solidFill>
              </a:defRPr>
            </a:pPr>
            <a:r>
              <a:rPr sz="2850" b="1">
                <a:solidFill>
                  <a:srgbClr val="122033"/>
                </a:solidFill>
              </a:rPr>
              <a:t>Conecte a evidência técnica ao risco do negócio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DDBC32B-9B90-4802-828E-77B921D1A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920B8F7-B130-4E1E-9B5F-7EE7FE6AC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LUNIXAR  |  MODELO DE QBR PARA MSP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027EFAD-A43F-4B4C-8982-25465CFA3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05</a:t>
            </a:r>
          </a:p>
        </p:txBody>
      </p:sp>
      <p:graphicFrame>
        <p:nvGraphicFramePr>
          <p:cNvPr id="15" name=""/>
          <p:cNvGraphicFramePr/>
          <p:nvPr/>
        </p:nvGraphicFramePr>
        <p:xfrm>
          <a:off xmlns:a="http://schemas.openxmlformats.org/drawingml/2006/main" x="685800" y="1762125"/>
          <a:ext xmlns:a="http://schemas.openxmlformats.org/drawingml/2006/main" cx="1082040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571750"/>
                <a:gridCol w="1238250"/>
                <a:gridCol w="1238250"/>
                <a:gridCol w="5772150"/>
              </a:tblGrid>
              <a:tr h="66675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Indicador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Atual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Meta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Risco / explicação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Patches críticos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0E316B"/>
                          </a:solidFill>
                        </a:rPr>
                        <a:t>[XX%]</a:t>
                      </a:r>
                    </a:p>
                  </a:txBody>
                  <a:tcPr marL="114300" marR="114300" marT="76200" marB="76200">
                    <a:solidFill>
                      <a:srgbClr val="EEF6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0E316B"/>
                          </a:solidFill>
                        </a:rPr>
                        <a:t>[XX%]</a:t>
                      </a:r>
                    </a:p>
                  </a:txBody>
                  <a:tcPr marL="114300" marR="114300" marT="76200" marB="76200">
                    <a:solidFill>
                      <a:srgbClr val="EEF6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[Exceções e data de conclusão]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Endpoints sem contato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0E316B"/>
                          </a:solidFill>
                        </a:rPr>
                        <a:t>[XX]</a:t>
                      </a:r>
                    </a:p>
                  </a:txBody>
                  <a:tcPr marL="114300" marR="114300" marT="76200" marB="76200">
                    <a:solidFill>
                      <a:srgbClr val="EEF6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0E316B"/>
                          </a:solidFill>
                        </a:rPr>
                        <a:t>[XX]</a:t>
                      </a:r>
                    </a:p>
                  </a:txBody>
                  <a:tcPr marL="114300" marR="114300" marT="76200" marB="76200">
                    <a:solidFill>
                      <a:srgbClr val="EEF6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[Impacto operacional]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Alertas de segurança abertos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0E316B"/>
                          </a:solidFill>
                        </a:rPr>
                        <a:t>[XX]</a:t>
                      </a:r>
                    </a:p>
                  </a:txBody>
                  <a:tcPr marL="114300" marR="114300" marT="76200" marB="76200">
                    <a:solidFill>
                      <a:srgbClr val="EEF6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0E316B"/>
                          </a:solidFill>
                        </a:rPr>
                        <a:t>[XX]</a:t>
                      </a:r>
                    </a:p>
                  </a:txBody>
                  <a:tcPr marL="114300" marR="114300" marT="76200" marB="76200">
                    <a:solidFill>
                      <a:srgbClr val="EEF6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[Prioridade e responsável]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Restaurações verificadas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0E316B"/>
                          </a:solidFill>
                        </a:rPr>
                        <a:t>[XX/XX]</a:t>
                      </a:r>
                    </a:p>
                  </a:txBody>
                  <a:tcPr marL="114300" marR="114300" marT="76200" marB="76200">
                    <a:solidFill>
                      <a:srgbClr val="EEF6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0E316B"/>
                          </a:solidFill>
                        </a:rPr>
                        <a:t>[XX/XX]</a:t>
                      </a:r>
                    </a:p>
                  </a:txBody>
                  <a:tcPr marL="114300" marR="114300" marT="76200" marB="76200">
                    <a:solidFill>
                      <a:srgbClr val="EEF6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[Escopo e evidência]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48D5699-AC19-4E1E-B048-1F7D5F194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10200"/>
            <a:ext cx="10820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26FC6"/>
                </a:solidFill>
              </a:defRPr>
            </a:pPr>
            <a:r>
              <a:rPr sz="1725" b="1">
                <a:solidFill>
                  <a:srgbClr val="126FC6"/>
                </a:solidFill>
              </a:rPr>
              <a:t>Não é uma auditoria de conformidade. É uma conversa para priorizar resultados.</a:t>
            </a:r>
          </a:p>
        </p:txBody>
      </p:sp>
    </p:spTree>
    <p:extLst>
      <p:ext uri="{BB962C8B-B14F-4D97-AF65-F5344CB8AC3E}">
        <p14:creationId xmlns:p14="http://schemas.microsoft.com/office/powerpoint/2010/main" val="115255709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5F7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B84B1C5-737E-4D32-9ED5-D2FC1BB66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6FC6"/>
          </a:solidFill>
          <a:ln xmlns:a="http://schemas.openxmlformats.org/drawingml/2006/main" w="0">
            <a:solidFill>
              <a:srgbClr val="126FC6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6E9BB19-6CE5-440D-B983-30CE2A55F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6FC6"/>
                </a:solidFill>
              </a:defRPr>
            </a:pPr>
            <a:r>
              <a:rPr sz="975" b="1">
                <a:solidFill>
                  <a:srgbClr val="126FC6"/>
                </a:solidFill>
              </a:rPr>
              <a:t>INCIDENTES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39DA0D0-F47F-4EB7-A955-5CC81E586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47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2033"/>
                </a:solidFill>
              </a:defRPr>
            </a:pPr>
            <a:r>
              <a:rPr sz="2850" b="1">
                <a:solidFill>
                  <a:srgbClr val="122033"/>
                </a:solidFill>
              </a:rPr>
              <a:t>O incidente importa pelo que mudou depois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7B15BB1-A435-4A0E-BF9A-DDE744C28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0AFD5F5-75FF-4CBB-AA5C-8BFB5FEB1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LUNIXAR  |  MODELO DE QBR PARA MSP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E564027-4865-473E-AC77-3EE2173E8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06</a:t>
            </a:r>
          </a:p>
        </p:txBody>
      </p:sp>
      <p:graphicFrame>
        <p:nvGraphicFramePr>
          <p:cNvPr id="16" name=""/>
          <p:cNvGraphicFramePr/>
          <p:nvPr/>
        </p:nvGraphicFramePr>
        <p:xfrm>
          <a:off xmlns:a="http://schemas.openxmlformats.org/drawingml/2006/main" x="685800" y="1857375"/>
          <a:ext xmlns:a="http://schemas.openxmlformats.org/drawingml/2006/main" cx="10820400" cy="30480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190750"/>
                <a:gridCol w="2476500"/>
                <a:gridCol w="4095750"/>
                <a:gridCol w="2057400"/>
              </a:tblGrid>
              <a:tr h="76200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Evento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Impacto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Ação corretiva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Status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[Incidente 1]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[Impacto real]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[Ação e aprendizado]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[Encerrado / pendente]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[Incidente 2]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[Impacto real]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[Ação e aprendizado]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[Encerrado / pendente]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[Incidente 3]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[Impacto real]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[Ação e aprendizado]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[Encerrado / pendente]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BFDA048-8913-4D41-9A70-7E93C0142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19700"/>
            <a:ext cx="108204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EF6FF"/>
          </a:solidFill>
          <a:ln xmlns:a="http://schemas.openxmlformats.org/drawingml/2006/main" w="0">
            <a:solidFill>
              <a:srgbClr val="EEF6F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4BD6F4C-D4AF-4F7A-8503-0816C91B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353050"/>
            <a:ext cx="10363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0E316B"/>
                </a:solidFill>
              </a:defRPr>
            </a:pPr>
            <a:r>
              <a:rPr sz="1725" b="1">
                <a:solidFill>
                  <a:srgbClr val="0E316B"/>
                </a:solidFill>
              </a:rPr>
              <a:t>Feche o ciclo: detectar → responder → aprender → prevenir.</a:t>
            </a:r>
          </a:p>
        </p:txBody>
      </p:sp>
    </p:spTree>
    <p:extLst>
      <p:ext uri="{BB962C8B-B14F-4D97-AF65-F5344CB8AC3E}">
        <p14:creationId xmlns:p14="http://schemas.microsoft.com/office/powerpoint/2010/main" val="64871143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5F7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B994D5A-A815-4070-839E-5F9BD7F91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6FC6"/>
          </a:solidFill>
          <a:ln xmlns:a="http://schemas.openxmlformats.org/drawingml/2006/main" w="0">
            <a:solidFill>
              <a:srgbClr val="126FC6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AFAF3A9-AE6C-4996-AB47-F6E829C83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6FC6"/>
                </a:solidFill>
              </a:defRPr>
            </a:pPr>
            <a:r>
              <a:rPr sz="975" b="1">
                <a:solidFill>
                  <a:srgbClr val="126FC6"/>
                </a:solidFill>
              </a:rPr>
              <a:t>DECISÕES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8791E42-30F1-40B8-B5BE-59324C314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47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2033"/>
                </a:solidFill>
              </a:defRPr>
            </a:pPr>
            <a:r>
              <a:rPr sz="2850" b="1">
                <a:solidFill>
                  <a:srgbClr val="122033"/>
                </a:solidFill>
              </a:rPr>
              <a:t>Riscos úteis terminam em uma decisão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38B5AC6-FF9D-43E4-8860-9B41E67F6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BE3650B-E753-44AE-9728-A16DB0696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LUNIXAR  |  MODELO DE QBR PARA MSP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916D288-0963-4E91-9487-0D890097C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07</a:t>
            </a:r>
          </a:p>
        </p:txBody>
      </p:sp>
      <p:graphicFrame>
        <p:nvGraphicFramePr>
          <p:cNvPr id="15" name=""/>
          <p:cNvGraphicFramePr/>
          <p:nvPr/>
        </p:nvGraphicFramePr>
        <p:xfrm>
          <a:off xmlns:a="http://schemas.openxmlformats.org/drawingml/2006/main" x="685800" y="1857375"/>
          <a:ext xmlns:a="http://schemas.openxmlformats.org/drawingml/2006/main" cx="10820400" cy="2952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000125"/>
                <a:gridCol w="2095500"/>
                <a:gridCol w="2571750"/>
                <a:gridCol w="3000375"/>
                <a:gridCol w="2152650"/>
              </a:tblGrid>
              <a:tr h="738188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Prioridade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Risco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Impacto no negócio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Recomendação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Decisão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</a:tr>
              <a:tr h="738188">
                <a:tc>
                  <a:txBody>
                    <a:bodyPr/>
                    <a:lstStyle/>
                    <a:p>
                      <a:r>
                        <a:rPr sz="1800" b="1">
                          <a:solidFill>
                            <a:srgbClr val="FFFFFF"/>
                          </a:solidFill>
                        </a:rPr>
                        <a:t>1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[Risco principal]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[Impacto]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[Ação proposta]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[Aprovar / adiar]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738188">
                <a:tc>
                  <a:txBody>
                    <a:bodyPr/>
                    <a:lstStyle/>
                    <a:p>
                      <a:r>
                        <a:rPr sz="1800" b="1">
                          <a:solidFill>
                            <a:srgbClr val="FFFFFF"/>
                          </a:solidFill>
                        </a:rPr>
                        <a:t>2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[Risco relevante]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[Impacto]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[Ação proposta]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[Aprovar / adiar]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738188">
                <a:tc>
                  <a:txBody>
                    <a:bodyPr/>
                    <a:lstStyle/>
                    <a:p>
                      <a:r>
                        <a:rPr sz="1800" b="1">
                          <a:solidFill>
                            <a:srgbClr val="FFFFFF"/>
                          </a:solidFill>
                        </a:rPr>
                        <a:t>3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[Risco relevante]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[Impacto]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[Ação proposta]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[Aprovar / adiar]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C459A66-D30D-4415-8B10-8C6344D70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19700"/>
            <a:ext cx="10820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26FC6"/>
                </a:solidFill>
              </a:defRPr>
            </a:pPr>
            <a:r>
              <a:rPr sz="1800" b="1">
                <a:solidFill>
                  <a:srgbClr val="126FC6"/>
                </a:solidFill>
              </a:rPr>
              <a:t>Registre também o risco aceito e quem o aprovou.</a:t>
            </a:r>
          </a:p>
        </p:txBody>
      </p:sp>
    </p:spTree>
    <p:extLst>
      <p:ext uri="{BB962C8B-B14F-4D97-AF65-F5344CB8AC3E}">
        <p14:creationId xmlns:p14="http://schemas.microsoft.com/office/powerpoint/2010/main" val="211628703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5F7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44704B5-A1DA-45DE-8EB7-8B1F90DFC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6FC6"/>
          </a:solidFill>
          <a:ln xmlns:a="http://schemas.openxmlformats.org/drawingml/2006/main" w="0">
            <a:solidFill>
              <a:srgbClr val="126FC6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F1873D3-E8FC-4D9A-83D9-119DAA65E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6FC6"/>
                </a:solidFill>
              </a:defRPr>
            </a:pPr>
            <a:r>
              <a:rPr sz="975" b="1">
                <a:solidFill>
                  <a:srgbClr val="126FC6"/>
                </a:solidFill>
              </a:rPr>
              <a:t>PLANO DO PRÓXIMO TRIMESTRE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7380162-7423-4CA5-9218-A4202489B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47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2033"/>
                </a:solidFill>
              </a:defRPr>
            </a:pPr>
            <a:r>
              <a:rPr sz="2850" b="1">
                <a:solidFill>
                  <a:srgbClr val="122033"/>
                </a:solidFill>
              </a:rPr>
              <a:t>Cada prioridade precisa de responsável, data e evidência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C7663BD-8F7E-4D02-BF7D-0C8F25FEF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07BFC1E-BF7B-4D52-B18B-AAD6ADC61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LUNIXAR  |  MODELO DE QBR PARA MSP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D89F5D6-2695-43FC-8FE3-AF5FBFAF1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08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0B4F651-04DE-433C-887A-52FB41D1F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666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99FC"/>
                </a:solidFill>
              </a:defRPr>
            </a:pPr>
            <a:r>
              <a:rPr sz="2850" b="1">
                <a:solidFill>
                  <a:srgbClr val="1799FC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8E9EA78-5703-4CDA-9EB8-0AE75995A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1809750"/>
            <a:ext cx="333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22033"/>
                </a:solidFill>
              </a:defRPr>
            </a:pPr>
            <a:r>
              <a:rPr sz="1800" b="1">
                <a:solidFill>
                  <a:srgbClr val="122033"/>
                </a:solidFill>
              </a:rPr>
              <a:t>[Prioridade 1]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600648B-ACB1-41BD-87FF-40E5D7E5D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1809750"/>
            <a:ext cx="3619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07089"/>
                </a:solidFill>
              </a:defRPr>
            </a:pPr>
            <a:r>
              <a:rPr sz="1350" b="0">
                <a:solidFill>
                  <a:srgbClr val="607089"/>
                </a:solidFill>
              </a:rPr>
              <a:t>[Resultado esperado]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F680B58-6D2C-4BDF-9928-06E0C4D4B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0175" y="1809750"/>
            <a:ext cx="2476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0E316B"/>
                </a:solidFill>
              </a:defRPr>
            </a:pPr>
            <a:r>
              <a:rPr sz="1275" b="1">
                <a:solidFill>
                  <a:srgbClr val="0E316B"/>
                </a:solidFill>
              </a:rPr>
              <a:t>[Responsável]  •  [Data]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3804509-7DF5-41F4-98F1-02CCB118C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2647950"/>
            <a:ext cx="9867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EBF0557-BE6D-44F3-A57A-D23C28A5C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43250"/>
            <a:ext cx="666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99FC"/>
                </a:solidFill>
              </a:defRPr>
            </a:pPr>
            <a:r>
              <a:rPr sz="2850" b="1">
                <a:solidFill>
                  <a:srgbClr val="1799FC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D38C524-51FB-4A56-9899-8A7FF6840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3143250"/>
            <a:ext cx="333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22033"/>
                </a:solidFill>
              </a:defRPr>
            </a:pPr>
            <a:r>
              <a:rPr sz="1800" b="1">
                <a:solidFill>
                  <a:srgbClr val="122033"/>
                </a:solidFill>
              </a:rPr>
              <a:t>[Prioridade 2]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D946E65-77D6-434B-89FC-5FE9A5D3D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143250"/>
            <a:ext cx="3619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07089"/>
                </a:solidFill>
              </a:defRPr>
            </a:pPr>
            <a:r>
              <a:rPr sz="1350" b="0">
                <a:solidFill>
                  <a:srgbClr val="607089"/>
                </a:solidFill>
              </a:rPr>
              <a:t>[Resultado esperado]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8F12205-F87F-4935-9349-B0F1EC116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0175" y="3143250"/>
            <a:ext cx="2476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0E316B"/>
                </a:solidFill>
              </a:defRPr>
            </a:pPr>
            <a:r>
              <a:rPr sz="1275" b="1">
                <a:solidFill>
                  <a:srgbClr val="0E316B"/>
                </a:solidFill>
              </a:rPr>
              <a:t>[Responsável]  •  [Data]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B70071-F581-4DB0-ACDD-452BB8B4E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3981450"/>
            <a:ext cx="9867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E010453-C6AE-4E62-8B41-FF299073B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76750"/>
            <a:ext cx="666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99FC"/>
                </a:solidFill>
              </a:defRPr>
            </a:pPr>
            <a:r>
              <a:rPr sz="2850" b="1">
                <a:solidFill>
                  <a:srgbClr val="1799FC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F89E0D4-2D4C-4E68-AD7B-384A3CE38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4476750"/>
            <a:ext cx="333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22033"/>
                </a:solidFill>
              </a:defRPr>
            </a:pPr>
            <a:r>
              <a:rPr sz="1800" b="1">
                <a:solidFill>
                  <a:srgbClr val="122033"/>
                </a:solidFill>
              </a:rPr>
              <a:t>[Prioridade 3]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B063EF9-2A80-40B2-AB9F-660F77707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4476750"/>
            <a:ext cx="3619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07089"/>
                </a:solidFill>
              </a:defRPr>
            </a:pPr>
            <a:r>
              <a:rPr sz="1350" b="0">
                <a:solidFill>
                  <a:srgbClr val="607089"/>
                </a:solidFill>
              </a:rPr>
              <a:t>[Resultado esperado]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D32FBE9-AF7B-4361-BBAE-A808B6E24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0175" y="4476750"/>
            <a:ext cx="2476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0E316B"/>
                </a:solidFill>
              </a:defRPr>
            </a:pPr>
            <a:r>
              <a:rPr sz="1275" b="1">
                <a:solidFill>
                  <a:srgbClr val="0E316B"/>
                </a:solidFill>
              </a:rPr>
              <a:t>[Responsável]  •  [Data]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C75C0A2-A6B3-45B2-8C5C-70471627B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5314950"/>
            <a:ext cx="9867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29141226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5F7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2F62530-9D77-4EE8-9C4F-05F3062F2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6FC6"/>
          </a:solidFill>
          <a:ln xmlns:a="http://schemas.openxmlformats.org/drawingml/2006/main" w="0">
            <a:solidFill>
              <a:srgbClr val="126FC6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1511A0-43EB-4D4D-B0CA-3100D7C90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6FC6"/>
                </a:solidFill>
              </a:defRPr>
            </a:pPr>
            <a:r>
              <a:rPr sz="975" b="1">
                <a:solidFill>
                  <a:srgbClr val="126FC6"/>
                </a:solidFill>
              </a:rPr>
              <a:t>ENCERRAMENTO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2A89F04-2A31-4A80-95C4-DE152BB18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47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2033"/>
                </a:solidFill>
              </a:defRPr>
            </a:pPr>
            <a:r>
              <a:rPr sz="2850" b="1">
                <a:solidFill>
                  <a:srgbClr val="122033"/>
                </a:solidFill>
              </a:rPr>
              <a:t>A QBR termina com compromissos visíveis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40AD8A1-2F13-4AD1-BE97-4262C5728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D86A4F1-CA7D-456E-B1B2-A58AAA6D8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LUNIXAR  |  MODELO DE QBR PARA MSP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C2A16BB-7D4A-441F-BA55-C7CB3ED00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09</a:t>
            </a:r>
          </a:p>
        </p:txBody>
      </p:sp>
      <p:graphicFrame>
        <p:nvGraphicFramePr>
          <p:cNvPr id="16" name=""/>
          <p:cNvGraphicFramePr/>
          <p:nvPr/>
        </p:nvGraphicFramePr>
        <p:xfrm>
          <a:off xmlns:a="http://schemas.openxmlformats.org/drawingml/2006/main" x="685800" y="1857375"/>
          <a:ext xmlns:a="http://schemas.openxmlformats.org/drawingml/2006/main" cx="10820400" cy="28575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3810000"/>
                <a:gridCol w="2286000"/>
                <a:gridCol w="1428750"/>
                <a:gridCol w="3295650"/>
              </a:tblGrid>
              <a:tr h="714375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Ação / decisão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Responsável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Data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Evidência de conclusão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</a:tr>
              <a:tr h="71437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[Ação 1]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[Nome / função]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[Data]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[Ticket, relatório ou aprovação]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71437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[Ação 2]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[Nome / função]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[Data]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[Ticket, relatório ou aprovação]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71437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[Ação 3]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[Nome / função]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[Data]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[Ticket, relatório ou aprovação]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BF932F4-0463-4F13-AB7B-13A65820B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62550"/>
            <a:ext cx="1082040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0E316B"/>
          </a:solidFill>
          <a:ln xmlns:a="http://schemas.openxmlformats.org/drawingml/2006/main" w="0">
            <a:solidFill>
              <a:srgbClr val="0E316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F9845AA-3DEA-4BCF-89DE-0142C2563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35305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Próxima revisão: [DATA]  •  Canal de acompanhamento: [CANAL]</a:t>
            </a:r>
          </a:p>
        </p:txBody>
      </p:sp>
    </p:spTree>
    <p:extLst>
      <p:ext uri="{BB962C8B-B14F-4D97-AF65-F5344CB8AC3E}">
        <p14:creationId xmlns:p14="http://schemas.microsoft.com/office/powerpoint/2010/main" val="108299312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2026-08-19T14:42:12.8720000Z</dcterms:created>
  <dcterms:modified xsi:type="dcterms:W3CDTF">2026-08-19T14:42:12.8720000Z</dcterms:modified>
</coreProperties>
</file>