
<file path=[Content_Types].xml><?xml version="1.0" encoding="utf-8"?>
<Types xmlns="http://schemas.openxmlformats.org/package/2006/content-types">
  <Default Extension="xml" ContentType="application/vnd.openxmlformats-package.core-properties+xml"/>
  <Default Extension="bin" ContentType="image/webp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9741c61b46a4d45" /><Relationship Type="http://schemas.openxmlformats.org/officeDocument/2006/relationships/extended-properties" Target="/docProps/app.xml" Id="Rfcdb469f83484716" /><Relationship Type="http://schemas.openxmlformats.org/officeDocument/2006/relationships/officeDocument" Target="/ppt/presentation.xml" Id="R66039e6ebe404e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7cb7d422b74675"/>
  </p:sldMasterIdLst>
  <p:notesMasterIdLst>
    <p:notesMasterId xmlns:r="http://schemas.openxmlformats.org/officeDocument/2006/relationships" r:id="Rf742c7cf72df4112"/>
  </p:notesMasterIdLst>
  <p:sldIdLst>
    <p:sldId xmlns:r="http://schemas.openxmlformats.org/officeDocument/2006/relationships" id="256" r:id="R7f7263b8f07a4373"/>
    <p:sldId xmlns:r="http://schemas.openxmlformats.org/officeDocument/2006/relationships" id="257" r:id="R72d6658c99be4f63"/>
    <p:sldId xmlns:r="http://schemas.openxmlformats.org/officeDocument/2006/relationships" id="258" r:id="Re4d0be9ad6bd4380"/>
    <p:sldId xmlns:r="http://schemas.openxmlformats.org/officeDocument/2006/relationships" id="259" r:id="R7f121bf577a441b3"/>
    <p:sldId xmlns:r="http://schemas.openxmlformats.org/officeDocument/2006/relationships" id="260" r:id="R059adf8227764cbc"/>
    <p:sldId xmlns:r="http://schemas.openxmlformats.org/officeDocument/2006/relationships" id="261" r:id="R880c858408bc456d"/>
    <p:sldId xmlns:r="http://schemas.openxmlformats.org/officeDocument/2006/relationships" id="262" r:id="R5da70917d21d4b5c"/>
    <p:sldId xmlns:r="http://schemas.openxmlformats.org/officeDocument/2006/relationships" id="263" r:id="R2862d136d6f645f0"/>
    <p:sldId xmlns:r="http://schemas.openxmlformats.org/officeDocument/2006/relationships" id="264" r:id="Rc2d8ac1c66a8488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707e98569ea45c9" /><Relationship Type="http://schemas.openxmlformats.org/officeDocument/2006/relationships/slideMaster" Target="/ppt/slideMasters/slideMaster1.xml" Id="R817cb7d422b74675" /><Relationship Type="http://schemas.openxmlformats.org/officeDocument/2006/relationships/notesMaster" Target="/ppt/notesMasters/notesMaster1.xml" Id="Rf742c7cf72df4112" /><Relationship Type="http://schemas.openxmlformats.org/officeDocument/2006/relationships/presProps" Target="/ppt/presProps.xml" Id="R8b95adc432474e2e" /><Relationship Type="http://schemas.openxmlformats.org/officeDocument/2006/relationships/tableStyles" Target="/ppt/tableStyles.xml" Id="R9496aa04dc644766" /><Relationship Type="http://schemas.openxmlformats.org/officeDocument/2006/relationships/slide" Target="/ppt/slides/slide1.xml" Id="R7f7263b8f07a4373" /><Relationship Type="http://schemas.openxmlformats.org/officeDocument/2006/relationships/slide" Target="/ppt/slides/slide2.xml" Id="R72d6658c99be4f63" /><Relationship Type="http://schemas.openxmlformats.org/officeDocument/2006/relationships/slide" Target="/ppt/slides/slide3.xml" Id="Re4d0be9ad6bd4380" /><Relationship Type="http://schemas.openxmlformats.org/officeDocument/2006/relationships/slide" Target="/ppt/slides/slide4.xml" Id="R7f121bf577a441b3" /><Relationship Type="http://schemas.openxmlformats.org/officeDocument/2006/relationships/slide" Target="/ppt/slides/slide5.xml" Id="R059adf8227764cbc" /><Relationship Type="http://schemas.openxmlformats.org/officeDocument/2006/relationships/slide" Target="/ppt/slides/slide6.xml" Id="R880c858408bc456d" /><Relationship Type="http://schemas.openxmlformats.org/officeDocument/2006/relationships/slide" Target="/ppt/slides/slide7.xml" Id="R5da70917d21d4b5c" /><Relationship Type="http://schemas.openxmlformats.org/officeDocument/2006/relationships/slide" Target="/ppt/slides/slide8.xml" Id="R2862d136d6f645f0" /><Relationship Type="http://schemas.openxmlformats.org/officeDocument/2006/relationships/slide" Target="/ppt/slides/slide9.xml" Id="Rc2d8ac1c66a8488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e078c79b1b34ee1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2c3aa9341eb491d" /><Relationship Type="http://schemas.openxmlformats.org/officeDocument/2006/relationships/notesMaster" Target="/ppt/notesMasters/notesMaster1.xml" Id="R28d1eb00f2c94a4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91bfb7d34d234807" /><Relationship Type="http://schemas.openxmlformats.org/officeDocument/2006/relationships/notesMaster" Target="/ppt/notesMasters/notesMaster1.xml" Id="R616826e8575c4f6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eead9289d894577" /><Relationship Type="http://schemas.openxmlformats.org/officeDocument/2006/relationships/notesMaster" Target="/ppt/notesMasters/notesMaster1.xml" Id="Ra5845acd2f7448c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7378b97167d49e5" /><Relationship Type="http://schemas.openxmlformats.org/officeDocument/2006/relationships/notesMaster" Target="/ppt/notesMasters/notesMaster1.xml" Id="R24d4ac5ca37443f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4884d178624460c" /><Relationship Type="http://schemas.openxmlformats.org/officeDocument/2006/relationships/notesMaster" Target="/ppt/notesMasters/notesMaster1.xml" Id="Rde378d01194648b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873367a765c4147" /><Relationship Type="http://schemas.openxmlformats.org/officeDocument/2006/relationships/notesMaster" Target="/ppt/notesMasters/notesMaster1.xml" Id="Rbaf9b8bc8afb4f8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221a8e832fa4465" /><Relationship Type="http://schemas.openxmlformats.org/officeDocument/2006/relationships/notesMaster" Target="/ppt/notesMasters/notesMaster1.xml" Id="R6fd36b76203945e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4b28bd9572af40df" /><Relationship Type="http://schemas.openxmlformats.org/officeDocument/2006/relationships/notesMaster" Target="/ppt/notesMasters/notesMaster1.xml" Id="Re89fea08a9514e26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c045293c1b38406e" /><Relationship Type="http://schemas.openxmlformats.org/officeDocument/2006/relationships/notesMaster" Target="/ppt/notesMasters/notesMaster1.xml" Id="R399af41942f2427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Personaliza el nombre del cliente, el trimestre, la fecha y la marca antes de presentar.</a:t>
            </a:r>
          </a:p>
          <a:p xmlns:a="http://schemas.openxmlformats.org/drawingml/2006/main">
            <a:r>
              <a:t>Confirma que todas las cifras del deck correspondan al mismo periodo y alcance.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with outcomes and decisions. Save technical detail for later slides.</a:t>
            </a:r>
          </a:p>
          <a:p xmlns:a="http://schemas.openxmlformats.org/drawingml/2006/main">
            <a:r>
              <a:t>Use impact language: time, continuity, risk, and avoided cost.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Reconcile scope before interpreting metrics.</a:t>
            </a:r>
          </a:p>
          <a:p xmlns:a="http://schemas.openxmlformats.org/drawingml/2006/main">
            <a:r>
              <a:t>Explain differences that affect capacity, risk, or cost.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Don't fill the slide with metrics. Keep only those that change a conclusion.</a:t>
            </a:r>
          </a:p>
          <a:p xmlns:a="http://schemas.openxmlformats.org/drawingml/2006/main">
            <a:r>
              <a:t>Compare against the prior quarter and the agreed target.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only controls included in the client's scope.</a:t>
            </a:r>
          </a:p>
          <a:p xmlns:a="http://schemas.openxmlformats.org/drawingml/2006/main">
            <a:r>
              <a:t>NIST CSF 2.0 and CISA CPGs are outcome and prioritization frameworks; they don't replace contractual or regulatory requirements.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https://www.nist.gov/publications/nist-cybersecurity-framework-csf-20</a:t>
            </a:r>
          </a:p>
          <a:p xmlns:a="http://schemas.openxmlformats.org/drawingml/2006/main">
            <a:r>
              <a:t>- https://www.cisa.gov/cybersecurity-performance-goals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Don't narrate every ticket. Choose incidents with impact or learning.</a:t>
            </a:r>
          </a:p>
          <a:p xmlns:a="http://schemas.openxmlformats.org/drawingml/2006/main">
            <a:r>
              <a:t>Confirm which corrective actions are verified and which remain open.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https://www.nist.gov/publications/nist-cybersecurity-framework-csf-20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Present no more than three risks to preserve focus.</a:t>
            </a:r>
          </a:p>
          <a:p xmlns:a="http://schemas.openxmlformats.org/drawingml/2006/main">
            <a:r>
              <a:t>Describe the decision in language a nontechnical approver can act 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https://www.nist.gov/publications/nist-cybersecurity-framework-csf-20</a:t>
            </a:r>
          </a:p>
          <a:p xmlns:a="http://schemas.openxmlformats.org/drawingml/2006/main">
            <a:r>
              <a:t>- https://www.cisa.gov/cybersecurity-performance-goals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Write priorities as verifiable outcomes, not tool lists.</a:t>
            </a:r>
          </a:p>
          <a:p xmlns:a="http://schemas.openxmlformats.org/drawingml/2006/main">
            <a:r>
              <a:t>Confirm client and MSP dependencies before committing to the date.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Read each commitment aloud and confirm the owner.</a:t>
            </a:r>
          </a:p>
          <a:p xmlns:a="http://schemas.openxmlformats.org/drawingml/2006/main">
            <a:r>
              <a:t>Send the final version and decision log after the meeting.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1978e6ba1b4ded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b6d7f9f0a35435e" /><Relationship Type="http://schemas.openxmlformats.org/officeDocument/2006/relationships/slideLayout" Target="/ppt/slideLayouts/slideLayout1.xml" Id="R70015c249793495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015c249793495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e02da97cd48a0" /><Relationship Type="http://schemas.openxmlformats.org/officeDocument/2006/relationships/image" Target="/ppt/media/image.bin" Id="R890cd2c212d14e9f" /><Relationship Type="http://schemas.openxmlformats.org/officeDocument/2006/relationships/notesSlide" Target="/ppt/notesSlides/notesSlide1.xml" Id="R93c520f5a75542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4f90044604f6a" /><Relationship Type="http://schemas.openxmlformats.org/officeDocument/2006/relationships/notesSlide" Target="/ppt/notesSlides/notesSlide2.xml" Id="R9ab5f54da70d4d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4c60c5158449f" /><Relationship Type="http://schemas.openxmlformats.org/officeDocument/2006/relationships/notesSlide" Target="/ppt/notesSlides/notesSlide3.xml" Id="R56a8ce38717d43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72874692f4d6e" /><Relationship Type="http://schemas.openxmlformats.org/officeDocument/2006/relationships/notesSlide" Target="/ppt/notesSlides/notesSlide4.xml" Id="Re421cb9be14e45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b11d6e1144826" /><Relationship Type="http://schemas.openxmlformats.org/officeDocument/2006/relationships/notesSlide" Target="/ppt/notesSlides/notesSlide5.xml" Id="R64bdff850dbc44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a9d27b56a4def" /><Relationship Type="http://schemas.openxmlformats.org/officeDocument/2006/relationships/notesSlide" Target="/ppt/notesSlides/notesSlide6.xml" Id="R1ab6c4255f584b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0ddfe79b24fc1" /><Relationship Type="http://schemas.openxmlformats.org/officeDocument/2006/relationships/notesSlide" Target="/ppt/notesSlides/notesSlide7.xml" Id="Rccd551df09ac4cf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bf52f70dd4b6c" /><Relationship Type="http://schemas.openxmlformats.org/officeDocument/2006/relationships/notesSlide" Target="/ppt/notesSlides/notesSlide8.xml" Id="R8949963f40034892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7b81c9d1047c5" /><Relationship Type="http://schemas.openxmlformats.org/officeDocument/2006/relationships/notesSlide" Target="/ppt/notesSlides/notesSlide9.xml" Id="Re7a25209794c49b7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5F7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1DEE7D8-37ED-4805-B126-5AB5BA954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6FC6"/>
          </a:solidFill>
          <a:ln xmlns:a="http://schemas.openxmlformats.org/drawingml/2006/main" w="0">
            <a:solidFill>
              <a:srgbClr val="126FC6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077030F-B079-4D10-B976-0A2C7BED0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150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E316B"/>
                </a:solidFill>
              </a:defRPr>
            </a:pPr>
            <a:r>
              <a:rPr sz="1350" b="1">
                <a:solidFill>
                  <a:srgbClr val="0E316B"/>
                </a:solidFill>
              </a:rPr>
              <a:t>LUNIXAR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61832B3-BA13-4FAF-9A91-E5E75FD78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4953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200" b="1">
                <a:solidFill>
                  <a:srgbClr val="122033"/>
                </a:solidFill>
              </a:defRPr>
            </a:pPr>
            <a:r>
              <a:rPr sz="4200" b="1">
                <a:solidFill>
                  <a:srgbClr val="122033"/>
                </a:solidFill>
              </a:rPr>
              <a:t>Quarterly service review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E90C473-9D63-4C60-82AF-0D8C937C4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14700"/>
            <a:ext cx="4953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26FC6"/>
                </a:solidFill>
              </a:defRPr>
            </a:pPr>
            <a:r>
              <a:rPr sz="1875" b="1">
                <a:solidFill>
                  <a:srgbClr val="126FC6"/>
                </a:solidFill>
              </a:rPr>
              <a:t>[QUARTER] [YEAR]  |  [CLIENT]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6A39FB9-A342-4563-8599-2F1DAD5B4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86200"/>
            <a:ext cx="495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07089"/>
                </a:solidFill>
              </a:defRPr>
            </a:pPr>
            <a:r>
              <a:rPr sz="1350" b="0">
                <a:solidFill>
                  <a:srgbClr val="607089"/>
                </a:solidFill>
              </a:rPr>
              <a:t>Prepared by [MSP]  •  [DATE]</a:t>
            </a:r>
          </a:p>
        </p:txBody>
      </p:sp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90cd2c212d14e9f"/>
          <a:srcRect xmlns:a="http://schemas.openxmlformats.org/drawingml/2006/main" l="27979" t="0" r="2797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38900" y="0"/>
            <a:ext cx="5753100" cy="6858000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81D3513-F378-4CA9-93D0-9E69F5037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0"/>
            <a:ext cx="457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7FB"/>
          </a:solidFill>
          <a:ln xmlns:a="http://schemas.openxmlformats.org/drawingml/2006/main" w="0">
            <a:solidFill>
              <a:srgbClr val="F5F7FB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7226841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5F7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D987946-E565-4965-8C7D-A0C244C95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6FC6"/>
          </a:solidFill>
          <a:ln xmlns:a="http://schemas.openxmlformats.org/drawingml/2006/main" w="0">
            <a:solidFill>
              <a:srgbClr val="126FC6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38B6DE0-A34E-42E6-B13A-8A1A859F8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19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26FC6"/>
                </a:solidFill>
              </a:defRPr>
            </a:pPr>
            <a:r>
              <a:rPr sz="975" b="1">
                <a:solidFill>
                  <a:srgbClr val="126FC6"/>
                </a:solidFill>
              </a:rPr>
              <a:t>EXECUTIVE SUMMARY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C1635CD-EBCE-44EB-933E-1905D90AE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477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22033"/>
                </a:solidFill>
              </a:defRPr>
            </a:pPr>
            <a:r>
              <a:rPr sz="2850" b="1">
                <a:solidFill>
                  <a:srgbClr val="122033"/>
                </a:solidFill>
              </a:rPr>
              <a:t>Start with decisions, not ticket counts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9F6E8CA-CA76-4A0A-B757-7CBD37060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F0D9B80-4D4A-431F-8A72-510192EF65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07089"/>
                </a:solidFill>
              </a:defRPr>
            </a:pPr>
            <a:r>
              <a:rPr sz="825" b="1">
                <a:solidFill>
                  <a:srgbClr val="607089"/>
                </a:solidFill>
              </a:rPr>
              <a:t>LUNIXAR  |  MSP CLIENT QBR TEMPLATE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2ABE893-17B0-4FD4-B3C5-63CD440B1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38900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07089"/>
                </a:solidFill>
              </a:defRPr>
            </a:pPr>
            <a:r>
              <a:rPr sz="825" b="1">
                <a:solidFill>
                  <a:srgbClr val="607089"/>
                </a:solidFill>
              </a:rPr>
              <a:t>02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8593AA7-582C-4386-82F2-015ECFC7F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447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E316B"/>
                </a:solidFill>
              </a:defRPr>
            </a:pPr>
            <a:r>
              <a:rPr sz="1875" b="1">
                <a:solidFill>
                  <a:srgbClr val="0E316B"/>
                </a:solidFill>
              </a:rPr>
              <a:t>3 outcomes this quarter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9EBC54F-9C12-45E9-9171-931F40F0C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47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99FC"/>
                </a:solidFill>
              </a:defRPr>
            </a:pPr>
            <a:r>
              <a:rPr sz="1500" b="1">
                <a:solidFill>
                  <a:srgbClr val="1799FC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B7B5CA2-04E5-4FA2-8A02-583B4855F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400300"/>
            <a:ext cx="4000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22033"/>
                </a:solidFill>
              </a:defRPr>
            </a:pPr>
            <a:r>
              <a:rPr sz="1500" b="0">
                <a:solidFill>
                  <a:srgbClr val="122033"/>
                </a:solidFill>
              </a:rPr>
              <a:t>[Operational outcome 1]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C66E5D7-3031-48C1-9D5C-6CBE5CA88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876550"/>
            <a:ext cx="361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7BEDCD9-F676-4F9A-92AC-EB7E4CD8E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43250"/>
            <a:ext cx="47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99FC"/>
                </a:solidFill>
              </a:defRPr>
            </a:pPr>
            <a:r>
              <a:rPr sz="1500" b="1">
                <a:solidFill>
                  <a:srgbClr val="1799FC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E220328-BF98-47E8-98AD-7ACE41D602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086100"/>
            <a:ext cx="4000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22033"/>
                </a:solidFill>
              </a:defRPr>
            </a:pPr>
            <a:r>
              <a:rPr sz="1500" b="0">
                <a:solidFill>
                  <a:srgbClr val="122033"/>
                </a:solidFill>
              </a:rPr>
              <a:t>[Operational outcome 2]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BB0E28E-815B-42A3-B5CC-CEC2BF0F4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562350"/>
            <a:ext cx="361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038F7A2-05B9-45F1-9DF3-02F7CE479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29050"/>
            <a:ext cx="47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99FC"/>
                </a:solidFill>
              </a:defRPr>
            </a:pPr>
            <a:r>
              <a:rPr sz="1500" b="1">
                <a:solidFill>
                  <a:srgbClr val="1799FC"/>
                </a:solidFill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B67F516-BE11-49B8-AAE4-EA58238BD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771900"/>
            <a:ext cx="4000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22033"/>
                </a:solidFill>
              </a:defRPr>
            </a:pPr>
            <a:r>
              <a:rPr sz="1500" b="0">
                <a:solidFill>
                  <a:srgbClr val="122033"/>
                </a:solidFill>
              </a:rPr>
              <a:t>[Operational outcome 3]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BA0A10B-7A66-47CB-B0D3-2F0E1EC71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4248150"/>
            <a:ext cx="361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64DDB6C-98BE-4248-9953-CA509D235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809750"/>
            <a:ext cx="4762500" cy="1428750"/>
          </a:xfrm>
          <a:prstGeom xmlns:a="http://schemas.openxmlformats.org/drawingml/2006/main" prst="roundRect">
            <a:avLst>
              <a:gd name="adj" fmla="val 10667"/>
            </a:avLst>
          </a:prstGeom>
          <a:solidFill xmlns:a="http://schemas.openxmlformats.org/drawingml/2006/main">
            <a:srgbClr val="EEF6FF"/>
          </a:solidFill>
          <a:ln xmlns:a="http://schemas.openxmlformats.org/drawingml/2006/main" w="0">
            <a:solidFill>
              <a:srgbClr val="EEF6FF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C528256-69C8-4B81-87D4-A1D1709EE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07645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E316B"/>
                </a:solidFill>
              </a:defRPr>
            </a:pPr>
            <a:r>
              <a:rPr sz="1800" b="1">
                <a:solidFill>
                  <a:srgbClr val="0E316B"/>
                </a:solidFill>
              </a:rPr>
              <a:t>1 item that needs attention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3D2E980-2DFD-4C1E-884C-022BFBEF7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571750"/>
            <a:ext cx="4000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22033"/>
                </a:solidFill>
              </a:defRPr>
            </a:pPr>
            <a:r>
              <a:rPr sz="1350" b="0">
                <a:solidFill>
                  <a:srgbClr val="122033"/>
                </a:solidFill>
              </a:rPr>
              <a:t>[Risk or exception the client should understand]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EDFFDA5-446B-4540-AEFD-4B56F97B7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524250"/>
            <a:ext cx="4762500" cy="1428750"/>
          </a:xfrm>
          <a:prstGeom xmlns:a="http://schemas.openxmlformats.org/drawingml/2006/main" prst="roundRect">
            <a:avLst>
              <a:gd name="adj" fmla="val 10667"/>
            </a:avLst>
          </a:prstGeom>
          <a:solidFill xmlns:a="http://schemas.openxmlformats.org/drawingml/2006/main">
            <a:srgbClr val="0E316B"/>
          </a:solidFill>
          <a:ln xmlns:a="http://schemas.openxmlformats.org/drawingml/2006/main" w="0">
            <a:solidFill>
              <a:srgbClr val="0E316B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0F12256-28A2-4744-86E2-9489F42A2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79095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1 decision requested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9A55F9B-A7EB-4125-AE2A-0AAE6A8BF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4286250"/>
            <a:ext cx="4000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[Approval, budget, owner, or date]</a:t>
            </a:r>
          </a:p>
        </p:txBody>
      </p:sp>
    </p:spTree>
    <p:extLst>
      <p:ext uri="{BB962C8B-B14F-4D97-AF65-F5344CB8AC3E}">
        <p14:creationId xmlns:p14="http://schemas.microsoft.com/office/powerpoint/2010/main" val="33467870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5F7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A3C0B2F-3C0D-4A31-B51B-45F1FD9B1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6FC6"/>
          </a:solidFill>
          <a:ln xmlns:a="http://schemas.openxmlformats.org/drawingml/2006/main" w="0">
            <a:solidFill>
              <a:srgbClr val="126FC6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AAD4F07-61F7-4C3D-A2E4-051D193848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19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26FC6"/>
                </a:solidFill>
              </a:defRPr>
            </a:pPr>
            <a:r>
              <a:rPr sz="975" b="1">
                <a:solidFill>
                  <a:srgbClr val="126FC6"/>
                </a:solidFill>
              </a:rPr>
              <a:t>SCOPE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299584F-58A4-420B-8351-61BC3D268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477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22033"/>
                </a:solidFill>
              </a:defRPr>
            </a:pPr>
            <a:r>
              <a:rPr sz="2850" b="1">
                <a:solidFill>
                  <a:srgbClr val="122033"/>
                </a:solidFill>
              </a:rPr>
              <a:t>The environment changed: reconcile what you manage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BBE475C-B4AB-4C93-B1D9-47FB19A81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5418CDF-BBE5-42E4-9279-5B9822D61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07089"/>
                </a:solidFill>
              </a:defRPr>
            </a:pPr>
            <a:r>
              <a:rPr sz="825" b="1">
                <a:solidFill>
                  <a:srgbClr val="607089"/>
                </a:solidFill>
              </a:rPr>
              <a:t>LUNIXAR  |  MSP CLIENT QBR TEMPLATE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7FFCF40-0083-4A9F-94C0-6A47A3642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38900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07089"/>
                </a:solidFill>
              </a:defRPr>
            </a:pPr>
            <a:r>
              <a:rPr sz="825" b="1">
                <a:solidFill>
                  <a:srgbClr val="607089"/>
                </a:solidFill>
              </a:rPr>
              <a:t>03</a:t>
            </a:r>
          </a:p>
        </p:txBody>
      </p:sp>
      <p:graphicFrame>
        <p:nvGraphicFramePr>
          <p:cNvPr id="15" name=""/>
          <p:cNvGraphicFramePr/>
          <p:nvPr/>
        </p:nvGraphicFramePr>
        <p:xfrm>
          <a:off xmlns:a="http://schemas.openxmlformats.org/drawingml/2006/main" x="685800" y="1762125"/>
          <a:ext xmlns:a="http://schemas.openxmlformats.org/drawingml/2006/main" cx="10820400" cy="32575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2381250"/>
                <a:gridCol w="952500"/>
                <a:gridCol w="952500"/>
                <a:gridCol w="952500"/>
                <a:gridCol w="5581650"/>
              </a:tblGrid>
              <a:tr h="65151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Item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Start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Current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Change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Comment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</a:tr>
              <a:tr h="65151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Managed endpoints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 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 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 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[Addition, removal, or exception]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</a:tr>
              <a:tr h="65151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Servers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 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 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 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[Relevant change]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</a:tr>
              <a:tr h="65151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Sites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 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 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 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[Open, close, or move]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</a:tr>
              <a:tr h="65151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Critical applications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 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 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 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[New dependency]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F9B4C41-6C52-4FC0-A689-54B22571F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91150"/>
            <a:ext cx="10820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26FC6"/>
                </a:solidFill>
              </a:defRPr>
            </a:pPr>
            <a:r>
              <a:rPr sz="1800" b="1">
                <a:solidFill>
                  <a:srgbClr val="126FC6"/>
                </a:solidFill>
              </a:rPr>
              <a:t>A QBR starts with the real scope — not a months-old contract.</a:t>
            </a:r>
          </a:p>
        </p:txBody>
      </p:sp>
    </p:spTree>
    <p:extLst>
      <p:ext uri="{BB962C8B-B14F-4D97-AF65-F5344CB8AC3E}">
        <p14:creationId xmlns:p14="http://schemas.microsoft.com/office/powerpoint/2010/main" val="143895846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5F7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538AA19-56F6-4F3F-9486-BEA6001B2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6FC6"/>
          </a:solidFill>
          <a:ln xmlns:a="http://schemas.openxmlformats.org/drawingml/2006/main" w="0">
            <a:solidFill>
              <a:srgbClr val="126FC6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823B4EA-B0BC-4705-8B32-DF6D33494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19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26FC6"/>
                </a:solidFill>
              </a:defRPr>
            </a:pPr>
            <a:r>
              <a:rPr sz="975" b="1">
                <a:solidFill>
                  <a:srgbClr val="126FC6"/>
                </a:solidFill>
              </a:rPr>
              <a:t>SERVICE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621D434-EB1C-4B90-B5DF-CB80D4AB6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477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22033"/>
                </a:solidFill>
              </a:defRPr>
            </a:pPr>
            <a:r>
              <a:rPr sz="2850" b="1">
                <a:solidFill>
                  <a:srgbClr val="122033"/>
                </a:solidFill>
              </a:rPr>
              <a:t>Show trends, context, and exceptions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86F2D92-9A98-4F55-8E98-D3AE1E28D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96DCDA6-A362-47CB-8893-7140915CC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07089"/>
                </a:solidFill>
              </a:defRPr>
            </a:pPr>
            <a:r>
              <a:rPr sz="825" b="1">
                <a:solidFill>
                  <a:srgbClr val="607089"/>
                </a:solidFill>
              </a:rPr>
              <a:t>LUNIXAR  |  MSP CLIENT QBR TEMPLATE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EB1D960-17C4-47A8-8C57-1F79ADE6A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38900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07089"/>
                </a:solidFill>
              </a:defRPr>
            </a:pPr>
            <a:r>
              <a:rPr sz="825" b="1">
                <a:solidFill>
                  <a:srgbClr val="607089"/>
                </a:solidFill>
              </a:rPr>
              <a:t>04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C5275EF-F913-4B51-86E4-68F8236FD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7375"/>
            <a:ext cx="1714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126FC6"/>
                </a:solidFill>
              </a:defRPr>
            </a:pPr>
            <a:r>
              <a:rPr sz="3750" b="1">
                <a:solidFill>
                  <a:srgbClr val="126FC6"/>
                </a:solidFill>
              </a:rPr>
              <a:t>[XX]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F97973F-73A4-4D17-983A-7135DAE83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1895475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22033"/>
                </a:solidFill>
              </a:defRPr>
            </a:pPr>
            <a:r>
              <a:rPr sz="1650" b="1">
                <a:solidFill>
                  <a:srgbClr val="122033"/>
                </a:solidFill>
              </a:rPr>
              <a:t>Tickets closed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646962A-8606-494D-8773-3D212F8AA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2314575"/>
            <a:ext cx="3143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07089"/>
                </a:solidFill>
              </a:defRPr>
            </a:pPr>
            <a:r>
              <a:rPr sz="1275" b="0">
                <a:solidFill>
                  <a:srgbClr val="607089"/>
                </a:solidFill>
              </a:rPr>
              <a:t>[↑/↓ XX% vs. prior quarter]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3D55521-0A39-4407-A3A2-6DD6DBB5D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62275"/>
            <a:ext cx="49339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3BE65C9-31D4-49FA-90A8-96777B4FC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1857375"/>
            <a:ext cx="1714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0E316B"/>
                </a:solidFill>
              </a:defRPr>
            </a:pPr>
            <a:r>
              <a:rPr sz="3750" b="1">
                <a:solidFill>
                  <a:srgbClr val="0E316B"/>
                </a:solidFill>
              </a:rPr>
              <a:t>[XX%]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90E2623-BE27-4B24-BDB7-125DAB831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1895475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22033"/>
                </a:solidFill>
              </a:defRPr>
            </a:pPr>
            <a:r>
              <a:rPr sz="1650" b="1">
                <a:solidFill>
                  <a:srgbClr val="122033"/>
                </a:solidFill>
              </a:rPr>
              <a:t>Within response target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34419BE-2993-42C0-8C48-D27435BB6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2314575"/>
            <a:ext cx="3143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07089"/>
                </a:solidFill>
              </a:defRPr>
            </a:pPr>
            <a:r>
              <a:rPr sz="1275" b="0">
                <a:solidFill>
                  <a:srgbClr val="607089"/>
                </a:solidFill>
              </a:rPr>
              <a:t>[Explain exceptions]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CB651BC-429B-4107-BC15-5E00BC21F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2962275"/>
            <a:ext cx="49339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F90AEE8-0E48-4B43-AF12-EF0BA784C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24250"/>
            <a:ext cx="1714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126FC6"/>
                </a:solidFill>
              </a:defRPr>
            </a:pPr>
            <a:r>
              <a:rPr sz="3750" b="1">
                <a:solidFill>
                  <a:srgbClr val="126FC6"/>
                </a:solidFill>
              </a:rPr>
              <a:t>[XX h]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1BCEEBE-C425-436A-B567-E672160DB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3562350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22033"/>
                </a:solidFill>
              </a:defRPr>
            </a:pPr>
            <a:r>
              <a:rPr sz="1650" b="1">
                <a:solidFill>
                  <a:srgbClr val="122033"/>
                </a:solidFill>
              </a:rPr>
              <a:t>Technical effort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56E5615-1F2D-41FE-AEE5-4CCCA5290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3981450"/>
            <a:ext cx="3143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07089"/>
                </a:solidFill>
              </a:defRPr>
            </a:pPr>
            <a:r>
              <a:rPr sz="1275" b="0">
                <a:solidFill>
                  <a:srgbClr val="607089"/>
                </a:solidFill>
              </a:rPr>
              <a:t>[Preventive vs. reactive]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328426A-D37B-428A-99F5-F70D048F2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29150"/>
            <a:ext cx="49339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7B2654F-5F4F-4B89-96EF-97F4B1A0D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3524250"/>
            <a:ext cx="1714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0E316B"/>
                </a:solidFill>
              </a:defRPr>
            </a:pPr>
            <a:r>
              <a:rPr sz="3750" b="1">
                <a:solidFill>
                  <a:srgbClr val="0E316B"/>
                </a:solidFill>
              </a:rPr>
              <a:t>[XX%]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05551ED-B70B-419F-AAB5-63E7C8AA3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3562350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22033"/>
                </a:solidFill>
              </a:defRPr>
            </a:pPr>
            <a:r>
              <a:rPr sz="1650" b="1">
                <a:solidFill>
                  <a:srgbClr val="122033"/>
                </a:solidFill>
              </a:rPr>
              <a:t>Endpoints recently seen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6E2AF46-C637-47F1-AE4D-2E47D7511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3981450"/>
            <a:ext cx="3143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07089"/>
                </a:solidFill>
              </a:defRPr>
            </a:pPr>
            <a:r>
              <a:rPr sz="1275" b="0">
                <a:solidFill>
                  <a:srgbClr val="607089"/>
                </a:solidFill>
              </a:rPr>
              <a:t>[List exclusions]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EA7D0E9-03E0-4426-AFDF-B9A09BD4B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4629150"/>
            <a:ext cx="49339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BE4B44B-23D1-495D-AFE4-888161664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14950"/>
            <a:ext cx="10820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26FC6"/>
                </a:solidFill>
              </a:defRPr>
            </a:pPr>
            <a:r>
              <a:rPr sz="1800" b="1">
                <a:solidFill>
                  <a:srgbClr val="126FC6"/>
                </a:solidFill>
              </a:rPr>
              <a:t>A clean average without exceptions only hides the operation.</a:t>
            </a:r>
          </a:p>
        </p:txBody>
      </p:sp>
    </p:spTree>
    <p:extLst>
      <p:ext uri="{BB962C8B-B14F-4D97-AF65-F5344CB8AC3E}">
        <p14:creationId xmlns:p14="http://schemas.microsoft.com/office/powerpoint/2010/main" val="177291273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5F7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C8AD19B-2804-4B4D-8AB8-C47A7E610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6FC6"/>
          </a:solidFill>
          <a:ln xmlns:a="http://schemas.openxmlformats.org/drawingml/2006/main" w="0">
            <a:solidFill>
              <a:srgbClr val="126FC6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5232A88-0203-4A62-B994-7AF085EA77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19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26FC6"/>
                </a:solidFill>
              </a:defRPr>
            </a:pPr>
            <a:r>
              <a:rPr sz="975" b="1">
                <a:solidFill>
                  <a:srgbClr val="126FC6"/>
                </a:solidFill>
              </a:rPr>
              <a:t>POSTURE AND RISK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5C82B0A-45DC-445B-949A-CF5D4A0BC5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477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22033"/>
                </a:solidFill>
              </a:defRPr>
            </a:pPr>
            <a:r>
              <a:rPr sz="2850" b="1">
                <a:solidFill>
                  <a:srgbClr val="122033"/>
                </a:solidFill>
              </a:rPr>
              <a:t>Connect technical evidence to business risk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47F4D73-A0E1-4105-8BBA-434A460C3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60281C5-ABE4-411F-8193-95A278842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07089"/>
                </a:solidFill>
              </a:defRPr>
            </a:pPr>
            <a:r>
              <a:rPr sz="825" b="1">
                <a:solidFill>
                  <a:srgbClr val="607089"/>
                </a:solidFill>
              </a:rPr>
              <a:t>LUNIXAR  |  MSP CLIENT QBR TEMPLATE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AA1D555-2284-44AF-A8A1-1FB593BD3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38900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07089"/>
                </a:solidFill>
              </a:defRPr>
            </a:pPr>
            <a:r>
              <a:rPr sz="825" b="1">
                <a:solidFill>
                  <a:srgbClr val="607089"/>
                </a:solidFill>
              </a:rPr>
              <a:t>05</a:t>
            </a:r>
          </a:p>
        </p:txBody>
      </p:sp>
      <p:graphicFrame>
        <p:nvGraphicFramePr>
          <p:cNvPr id="15" name=""/>
          <p:cNvGraphicFramePr/>
          <p:nvPr/>
        </p:nvGraphicFramePr>
        <p:xfrm>
          <a:off xmlns:a="http://schemas.openxmlformats.org/drawingml/2006/main" x="685800" y="1762125"/>
          <a:ext xmlns:a="http://schemas.openxmlformats.org/drawingml/2006/main" cx="10820400" cy="3333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2571750"/>
                <a:gridCol w="1238250"/>
                <a:gridCol w="1238250"/>
                <a:gridCol w="5772150"/>
              </a:tblGrid>
              <a:tr h="66675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Indicator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Current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Target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Risk / explanation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Critical patching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0E316B"/>
                          </a:solidFill>
                        </a:rPr>
                        <a:t>[XX%]</a:t>
                      </a:r>
                    </a:p>
                  </a:txBody>
                  <a:tcPr marL="114300" marR="114300" marT="76200" marB="76200">
                    <a:solidFill>
                      <a:srgbClr val="EEF6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0E316B"/>
                          </a:solidFill>
                        </a:rPr>
                        <a:t>[XX%]</a:t>
                      </a:r>
                    </a:p>
                  </a:txBody>
                  <a:tcPr marL="114300" marR="114300" marT="76200" marB="76200">
                    <a:solidFill>
                      <a:srgbClr val="EEF6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[Exceptions and closure date]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Endpoints not reporting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0E316B"/>
                          </a:solidFill>
                        </a:rPr>
                        <a:t>[XX]</a:t>
                      </a:r>
                    </a:p>
                  </a:txBody>
                  <a:tcPr marL="114300" marR="114300" marT="76200" marB="76200">
                    <a:solidFill>
                      <a:srgbClr val="EEF6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0E316B"/>
                          </a:solidFill>
                        </a:rPr>
                        <a:t>[XX]</a:t>
                      </a:r>
                    </a:p>
                  </a:txBody>
                  <a:tcPr marL="114300" marR="114300" marT="76200" marB="76200">
                    <a:solidFill>
                      <a:srgbClr val="EEF6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[Operational impact]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Open security alerts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0E316B"/>
                          </a:solidFill>
                        </a:rPr>
                        <a:t>[XX]</a:t>
                      </a:r>
                    </a:p>
                  </a:txBody>
                  <a:tcPr marL="114300" marR="114300" marT="76200" marB="76200">
                    <a:solidFill>
                      <a:srgbClr val="EEF6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0E316B"/>
                          </a:solidFill>
                        </a:rPr>
                        <a:t>[XX]</a:t>
                      </a:r>
                    </a:p>
                  </a:txBody>
                  <a:tcPr marL="114300" marR="114300" marT="76200" marB="76200">
                    <a:solidFill>
                      <a:srgbClr val="EEF6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[Priority and owner]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Verified restores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0E316B"/>
                          </a:solidFill>
                        </a:rPr>
                        <a:t>[XX/XX]</a:t>
                      </a:r>
                    </a:p>
                  </a:txBody>
                  <a:tcPr marL="114300" marR="114300" marT="76200" marB="76200">
                    <a:solidFill>
                      <a:srgbClr val="EEF6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0E316B"/>
                          </a:solidFill>
                        </a:rPr>
                        <a:t>[XX/XX]</a:t>
                      </a:r>
                    </a:p>
                  </a:txBody>
                  <a:tcPr marL="114300" marR="114300" marT="76200" marB="76200">
                    <a:solidFill>
                      <a:srgbClr val="EEF6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[Scope and evidence]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5384C9F-71C6-479E-A124-140305302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10200"/>
            <a:ext cx="10820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26FC6"/>
                </a:solidFill>
              </a:defRPr>
            </a:pPr>
            <a:r>
              <a:rPr sz="1725" b="1">
                <a:solidFill>
                  <a:srgbClr val="126FC6"/>
                </a:solidFill>
              </a:rPr>
              <a:t>This isn't a compliance audit. It's a conversation for prioritizing outcomes.</a:t>
            </a:r>
          </a:p>
        </p:txBody>
      </p:sp>
    </p:spTree>
    <p:extLst>
      <p:ext uri="{BB962C8B-B14F-4D97-AF65-F5344CB8AC3E}">
        <p14:creationId xmlns:p14="http://schemas.microsoft.com/office/powerpoint/2010/main" val="198205505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5F7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1EDE85C-7DD5-4977-ADAF-B11EF5AE4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6FC6"/>
          </a:solidFill>
          <a:ln xmlns:a="http://schemas.openxmlformats.org/drawingml/2006/main" w="0">
            <a:solidFill>
              <a:srgbClr val="126FC6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3A80061-7EB1-44E5-9050-9702E2F2B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19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26FC6"/>
                </a:solidFill>
              </a:defRPr>
            </a:pPr>
            <a:r>
              <a:rPr sz="975" b="1">
                <a:solidFill>
                  <a:srgbClr val="126FC6"/>
                </a:solidFill>
              </a:rPr>
              <a:t>INCIDENTS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9FBFDB3-0272-475F-8361-051F3C03A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477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22033"/>
                </a:solidFill>
              </a:defRPr>
            </a:pPr>
            <a:r>
              <a:rPr sz="2850" b="1">
                <a:solidFill>
                  <a:srgbClr val="122033"/>
                </a:solidFill>
              </a:rPr>
              <a:t>An incident matters because of what changed afterward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2121473-ABAF-4093-9337-BB79FFA13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986551D-9284-46C9-AE14-D1264BEBF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07089"/>
                </a:solidFill>
              </a:defRPr>
            </a:pPr>
            <a:r>
              <a:rPr sz="825" b="1">
                <a:solidFill>
                  <a:srgbClr val="607089"/>
                </a:solidFill>
              </a:rPr>
              <a:t>LUNIXAR  |  MSP CLIENT QBR TEMPLATE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021BAAA-B60F-4359-9E72-376BEA4B6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38900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07089"/>
                </a:solidFill>
              </a:defRPr>
            </a:pPr>
            <a:r>
              <a:rPr sz="825" b="1">
                <a:solidFill>
                  <a:srgbClr val="607089"/>
                </a:solidFill>
              </a:rPr>
              <a:t>06</a:t>
            </a:r>
          </a:p>
        </p:txBody>
      </p:sp>
      <p:graphicFrame>
        <p:nvGraphicFramePr>
          <p:cNvPr id="16" name=""/>
          <p:cNvGraphicFramePr/>
          <p:nvPr/>
        </p:nvGraphicFramePr>
        <p:xfrm>
          <a:off xmlns:a="http://schemas.openxmlformats.org/drawingml/2006/main" x="685800" y="1857375"/>
          <a:ext xmlns:a="http://schemas.openxmlformats.org/drawingml/2006/main" cx="10820400" cy="304800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2190750"/>
                <a:gridCol w="2476500"/>
                <a:gridCol w="4095750"/>
                <a:gridCol w="2057400"/>
              </a:tblGrid>
              <a:tr h="76200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Event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Impact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Corrective action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Status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</a:tr>
              <a:tr h="7620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[Incident 1]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[Actual impact]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[Action and lesson]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[Closed / pending]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</a:tr>
              <a:tr h="7620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[Incident 2]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[Actual impact]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[Action and lesson]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[Closed / pending]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</a:tr>
              <a:tr h="7620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[Incident 3]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[Actual impact]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[Action and lesson]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[Closed / pending]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FEA5706-6635-4256-BBEC-69397940E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19700"/>
            <a:ext cx="108204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EEF6FF"/>
          </a:solidFill>
          <a:ln xmlns:a="http://schemas.openxmlformats.org/drawingml/2006/main" w="0">
            <a:solidFill>
              <a:srgbClr val="EEF6FF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D24B80D-1D69-4A1E-A4CD-9BCCD8B51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353050"/>
            <a:ext cx="10363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0E316B"/>
                </a:solidFill>
              </a:defRPr>
            </a:pPr>
            <a:r>
              <a:rPr sz="1725" b="1">
                <a:solidFill>
                  <a:srgbClr val="0E316B"/>
                </a:solidFill>
              </a:rPr>
              <a:t>Close the loop: detect → respond → learn → prevent.</a:t>
            </a:r>
          </a:p>
        </p:txBody>
      </p:sp>
    </p:spTree>
    <p:extLst>
      <p:ext uri="{BB962C8B-B14F-4D97-AF65-F5344CB8AC3E}">
        <p14:creationId xmlns:p14="http://schemas.microsoft.com/office/powerpoint/2010/main" val="4886636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5F7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D944650-7EF6-46C4-8AF6-C1631FE81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6FC6"/>
          </a:solidFill>
          <a:ln xmlns:a="http://schemas.openxmlformats.org/drawingml/2006/main" w="0">
            <a:solidFill>
              <a:srgbClr val="126FC6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27D85B0-09B9-48C4-81BE-3C8E84823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19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26FC6"/>
                </a:solidFill>
              </a:defRPr>
            </a:pPr>
            <a:r>
              <a:rPr sz="975" b="1">
                <a:solidFill>
                  <a:srgbClr val="126FC6"/>
                </a:solidFill>
              </a:rPr>
              <a:t>DECISIONS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00DE402-A999-4582-A81D-1DE1603CF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477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22033"/>
                </a:solidFill>
              </a:defRPr>
            </a:pPr>
            <a:r>
              <a:rPr sz="2850" b="1">
                <a:solidFill>
                  <a:srgbClr val="122033"/>
                </a:solidFill>
              </a:rPr>
              <a:t>Useful risks end in a decision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1EB4FC5-F76A-445B-B307-27531D5E6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9E16570-18E6-49AB-AACA-55EC0E272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07089"/>
                </a:solidFill>
              </a:defRPr>
            </a:pPr>
            <a:r>
              <a:rPr sz="825" b="1">
                <a:solidFill>
                  <a:srgbClr val="607089"/>
                </a:solidFill>
              </a:rPr>
              <a:t>LUNIXAR  |  MSP CLIENT QBR TEMPLATE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B994DEC-6A58-4556-AFC4-A08EA2F9D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38900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07089"/>
                </a:solidFill>
              </a:defRPr>
            </a:pPr>
            <a:r>
              <a:rPr sz="825" b="1">
                <a:solidFill>
                  <a:srgbClr val="607089"/>
                </a:solidFill>
              </a:rPr>
              <a:t>07</a:t>
            </a:r>
          </a:p>
        </p:txBody>
      </p:sp>
      <p:graphicFrame>
        <p:nvGraphicFramePr>
          <p:cNvPr id="15" name=""/>
          <p:cNvGraphicFramePr/>
          <p:nvPr/>
        </p:nvGraphicFramePr>
        <p:xfrm>
          <a:off xmlns:a="http://schemas.openxmlformats.org/drawingml/2006/main" x="685800" y="1857375"/>
          <a:ext xmlns:a="http://schemas.openxmlformats.org/drawingml/2006/main" cx="10820400" cy="2952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000125"/>
                <a:gridCol w="2095500"/>
                <a:gridCol w="2571750"/>
                <a:gridCol w="3000375"/>
                <a:gridCol w="2152650"/>
              </a:tblGrid>
              <a:tr h="738188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Priority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Risk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Business impact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Recommendation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Decision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</a:tr>
              <a:tr h="738188">
                <a:tc>
                  <a:txBody>
                    <a:bodyPr/>
                    <a:lstStyle/>
                    <a:p>
                      <a:r>
                        <a:rPr sz="1800" b="1">
                          <a:solidFill>
                            <a:srgbClr val="FFFFFF"/>
                          </a:solidFill>
                        </a:rPr>
                        <a:t>1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[Primary risk]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[Impact]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[Proposed action]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[Approve / defer]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</a:tr>
              <a:tr h="738188">
                <a:tc>
                  <a:txBody>
                    <a:bodyPr/>
                    <a:lstStyle/>
                    <a:p>
                      <a:r>
                        <a:rPr sz="1800" b="1">
                          <a:solidFill>
                            <a:srgbClr val="FFFFFF"/>
                          </a:solidFill>
                        </a:rPr>
                        <a:t>2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[Relevant risk]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[Impact]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[Proposed action]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[Approve / defer]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</a:tr>
              <a:tr h="738188">
                <a:tc>
                  <a:txBody>
                    <a:bodyPr/>
                    <a:lstStyle/>
                    <a:p>
                      <a:r>
                        <a:rPr sz="1800" b="1">
                          <a:solidFill>
                            <a:srgbClr val="FFFFFF"/>
                          </a:solidFill>
                        </a:rPr>
                        <a:t>3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[Relevant risk]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[Impact]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[Proposed action]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[Approve / defer]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F0242E6-DD16-47EF-A19E-70A09A3567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19700"/>
            <a:ext cx="10820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26FC6"/>
                </a:solidFill>
              </a:defRPr>
            </a:pPr>
            <a:r>
              <a:rPr sz="1800" b="1">
                <a:solidFill>
                  <a:srgbClr val="126FC6"/>
                </a:solidFill>
              </a:rPr>
              <a:t>Record accepted risk and who approved it.</a:t>
            </a:r>
          </a:p>
        </p:txBody>
      </p:sp>
    </p:spTree>
    <p:extLst>
      <p:ext uri="{BB962C8B-B14F-4D97-AF65-F5344CB8AC3E}">
        <p14:creationId xmlns:p14="http://schemas.microsoft.com/office/powerpoint/2010/main" val="65055112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5F7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DCAF867-0DDE-44B8-A681-50ACCA85D6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6FC6"/>
          </a:solidFill>
          <a:ln xmlns:a="http://schemas.openxmlformats.org/drawingml/2006/main" w="0">
            <a:solidFill>
              <a:srgbClr val="126FC6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BFC1C64-1A45-482E-8CB1-E2E60F30D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19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26FC6"/>
                </a:solidFill>
              </a:defRPr>
            </a:pPr>
            <a:r>
              <a:rPr sz="975" b="1">
                <a:solidFill>
                  <a:srgbClr val="126FC6"/>
                </a:solidFill>
              </a:rPr>
              <a:t>NEXT-QUARTER PLAN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5114621-AE09-4D45-B100-AE49DE9F8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477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22033"/>
                </a:solidFill>
              </a:defRPr>
            </a:pPr>
            <a:r>
              <a:rPr sz="2850" b="1">
                <a:solidFill>
                  <a:srgbClr val="122033"/>
                </a:solidFill>
              </a:rPr>
              <a:t>Every priority needs an owner, date, and evidence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0638758-0406-475D-A546-85A3FC4D8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0C9ABCB-1222-4FE8-9553-FFD9DD664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07089"/>
                </a:solidFill>
              </a:defRPr>
            </a:pPr>
            <a:r>
              <a:rPr sz="825" b="1">
                <a:solidFill>
                  <a:srgbClr val="607089"/>
                </a:solidFill>
              </a:rPr>
              <a:t>LUNIXAR  |  MSP CLIENT QBR TEMPLATE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D34B722-26B3-4A41-A0FE-2A2E7B2CA4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38900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07089"/>
                </a:solidFill>
              </a:defRPr>
            </a:pPr>
            <a:r>
              <a:rPr sz="825" b="1">
                <a:solidFill>
                  <a:srgbClr val="607089"/>
                </a:solidFill>
              </a:rPr>
              <a:t>08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B3CE526-496A-4E93-92B9-053574A0E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666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99FC"/>
                </a:solidFill>
              </a:defRPr>
            </a:pPr>
            <a:r>
              <a:rPr sz="2850" b="1">
                <a:solidFill>
                  <a:srgbClr val="1799FC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551AF2A-3B09-4C1E-A38B-4ADB533CE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1809750"/>
            <a:ext cx="333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22033"/>
                </a:solidFill>
              </a:defRPr>
            </a:pPr>
            <a:r>
              <a:rPr sz="1800" b="1">
                <a:solidFill>
                  <a:srgbClr val="122033"/>
                </a:solidFill>
              </a:rPr>
              <a:t>[Priority 1]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EA42638-B903-4165-9AFF-810CC7793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1809750"/>
            <a:ext cx="3619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07089"/>
                </a:solidFill>
              </a:defRPr>
            </a:pPr>
            <a:r>
              <a:rPr sz="1350" b="0">
                <a:solidFill>
                  <a:srgbClr val="607089"/>
                </a:solidFill>
              </a:rPr>
              <a:t>[Expected outcome]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770C0A3-D239-4EDA-AEEA-F37428E31B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0175" y="1809750"/>
            <a:ext cx="2476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0E316B"/>
                </a:solidFill>
              </a:defRPr>
            </a:pPr>
            <a:r>
              <a:rPr sz="1275" b="1">
                <a:solidFill>
                  <a:srgbClr val="0E316B"/>
                </a:solidFill>
              </a:rPr>
              <a:t>[Owner]  •  [Date]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9EAAE93-538D-4B02-9105-E2D3274D9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2647950"/>
            <a:ext cx="98679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8DD8462-04AC-46E1-BA90-C4C2FF905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43250"/>
            <a:ext cx="666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99FC"/>
                </a:solidFill>
              </a:defRPr>
            </a:pPr>
            <a:r>
              <a:rPr sz="2850" b="1">
                <a:solidFill>
                  <a:srgbClr val="1799FC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571420C-3C54-446A-AA36-0F2518DBC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3143250"/>
            <a:ext cx="333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22033"/>
                </a:solidFill>
              </a:defRPr>
            </a:pPr>
            <a:r>
              <a:rPr sz="1800" b="1">
                <a:solidFill>
                  <a:srgbClr val="122033"/>
                </a:solidFill>
              </a:rPr>
              <a:t>[Priority 2]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B044EC4-0D2E-4DF2-B1C3-79D75F59E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3143250"/>
            <a:ext cx="3619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07089"/>
                </a:solidFill>
              </a:defRPr>
            </a:pPr>
            <a:r>
              <a:rPr sz="1350" b="0">
                <a:solidFill>
                  <a:srgbClr val="607089"/>
                </a:solidFill>
              </a:rPr>
              <a:t>[Expected outcome]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B484B8E-542C-4BD4-8E5A-C253D5609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0175" y="3143250"/>
            <a:ext cx="2476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0E316B"/>
                </a:solidFill>
              </a:defRPr>
            </a:pPr>
            <a:r>
              <a:rPr sz="1275" b="1">
                <a:solidFill>
                  <a:srgbClr val="0E316B"/>
                </a:solidFill>
              </a:rPr>
              <a:t>[Owner]  •  [Date]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3AD2D69-DA7A-43EC-8849-4BD81AB4FC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3981450"/>
            <a:ext cx="98679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C720290-B1C3-4F0C-A76C-5E9CECC0D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76750"/>
            <a:ext cx="666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99FC"/>
                </a:solidFill>
              </a:defRPr>
            </a:pPr>
            <a:r>
              <a:rPr sz="2850" b="1">
                <a:solidFill>
                  <a:srgbClr val="1799FC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D14192F-0D7B-4EE4-BFE8-A95337E74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4476750"/>
            <a:ext cx="333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22033"/>
                </a:solidFill>
              </a:defRPr>
            </a:pPr>
            <a:r>
              <a:rPr sz="1800" b="1">
                <a:solidFill>
                  <a:srgbClr val="122033"/>
                </a:solidFill>
              </a:rPr>
              <a:t>[Priority 3]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374CE6E-2329-4F43-AE3E-95303EE115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4476750"/>
            <a:ext cx="3619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07089"/>
                </a:solidFill>
              </a:defRPr>
            </a:pPr>
            <a:r>
              <a:rPr sz="1350" b="0">
                <a:solidFill>
                  <a:srgbClr val="607089"/>
                </a:solidFill>
              </a:rPr>
              <a:t>[Expected outcome]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4384D1F-C7DD-4E9B-87D0-DA1DD14EE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0175" y="4476750"/>
            <a:ext cx="2476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0E316B"/>
                </a:solidFill>
              </a:defRPr>
            </a:pPr>
            <a:r>
              <a:rPr sz="1275" b="1">
                <a:solidFill>
                  <a:srgbClr val="0E316B"/>
                </a:solidFill>
              </a:rPr>
              <a:t>[Owner]  •  [Date]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9DA6AF7-4012-4D88-857C-B9FF3193A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5314950"/>
            <a:ext cx="98679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1046957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5F7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AB81A34-95BC-457F-A4D4-0B4EA6425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6FC6"/>
          </a:solidFill>
          <a:ln xmlns:a="http://schemas.openxmlformats.org/drawingml/2006/main" w="0">
            <a:solidFill>
              <a:srgbClr val="126FC6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9C25F4E-A7A8-4100-BC89-0D3AB38B9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419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26FC6"/>
                </a:solidFill>
              </a:defRPr>
            </a:pPr>
            <a:r>
              <a:rPr sz="975" b="1">
                <a:solidFill>
                  <a:srgbClr val="126FC6"/>
                </a:solidFill>
              </a:rPr>
              <a:t>CLOSE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5233E4A-DB3F-4AED-A005-FEA503FDF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477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22033"/>
                </a:solidFill>
              </a:defRPr>
            </a:pPr>
            <a:r>
              <a:rPr sz="2850" b="1">
                <a:solidFill>
                  <a:srgbClr val="122033"/>
                </a:solidFill>
              </a:rPr>
              <a:t>A QBR ends with visible commitments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0FA85F8-FA8D-4CA4-8600-AABF1397B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0"/>
          </a:solidFill>
          <a:ln xmlns:a="http://schemas.openxmlformats.org/drawingml/2006/main" w="0">
            <a:solidFill>
              <a:srgbClr val="D9E2F0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4EEDA64-D987-4074-9F3A-155AA1EFD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07089"/>
                </a:solidFill>
              </a:defRPr>
            </a:pPr>
            <a:r>
              <a:rPr sz="825" b="1">
                <a:solidFill>
                  <a:srgbClr val="607089"/>
                </a:solidFill>
              </a:rPr>
              <a:t>LUNIXAR  |  MSP CLIENT QBR TEMPLATE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D738B00-EF24-4500-8A83-EB268E5C4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38900"/>
            <a:ext cx="342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07089"/>
                </a:solidFill>
              </a:defRPr>
            </a:pPr>
            <a:r>
              <a:rPr sz="825" b="1">
                <a:solidFill>
                  <a:srgbClr val="607089"/>
                </a:solidFill>
              </a:rPr>
              <a:t>09</a:t>
            </a:r>
          </a:p>
        </p:txBody>
      </p:sp>
      <p:graphicFrame>
        <p:nvGraphicFramePr>
          <p:cNvPr id="16" name=""/>
          <p:cNvGraphicFramePr/>
          <p:nvPr/>
        </p:nvGraphicFramePr>
        <p:xfrm>
          <a:off xmlns:a="http://schemas.openxmlformats.org/drawingml/2006/main" x="685800" y="1857375"/>
          <a:ext xmlns:a="http://schemas.openxmlformats.org/drawingml/2006/main" cx="10820400" cy="285750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3810000"/>
                <a:gridCol w="2286000"/>
                <a:gridCol w="1428750"/>
                <a:gridCol w="3295650"/>
              </a:tblGrid>
              <a:tr h="714375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Action / decision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Owner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Date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Closure evidence</a:t>
                      </a:r>
                    </a:p>
                  </a:txBody>
                  <a:tcPr marL="114300" marR="114300" marT="76200" marB="76200">
                    <a:solidFill>
                      <a:srgbClr val="0E316B"/>
                    </a:solidFill>
                  </a:tcPr>
                </a:tc>
              </a:tr>
              <a:tr h="71437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[Action 1]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[Name / role]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[Date]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[Ticket, report, or approval]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</a:tr>
              <a:tr h="71437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[Action 2]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[Name / role]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[Date]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[Ticket, report, or approval]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</a:tr>
              <a:tr h="71437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[Action 3]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[Name / role]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[Date]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22033"/>
                          </a:solidFill>
                        </a:rPr>
                        <a:t>[Ticket, report, or approval]</a:t>
                      </a:r>
                    </a:p>
                  </a:txBody>
                  <a:tcPr marL="114300" marR="114300" marT="76200" marB="762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71F6326-E406-4ED3-99C9-98AE2C77E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62550"/>
            <a:ext cx="10820400" cy="6858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0E316B"/>
          </a:solidFill>
          <a:ln xmlns:a="http://schemas.openxmlformats.org/drawingml/2006/main" w="0">
            <a:solidFill>
              <a:srgbClr val="0E316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63126CD-21DE-4217-90BF-810292AF0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353050"/>
            <a:ext cx="1028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Next review: [DATE]  •  Follow-up channel: [CHANNEL]</a:t>
            </a:r>
          </a:p>
        </p:txBody>
      </p:sp>
    </p:spTree>
    <p:extLst>
      <p:ext uri="{BB962C8B-B14F-4D97-AF65-F5344CB8AC3E}">
        <p14:creationId xmlns:p14="http://schemas.microsoft.com/office/powerpoint/2010/main" val="26490403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2026-08-19T14:42:11.9620000Z</dcterms:created>
  <dcterms:modified xsi:type="dcterms:W3CDTF">2026-08-19T14:42:11.9620000Z</dcterms:modified>
</coreProperties>
</file>