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df5f2966b614b47" /><Relationship Type="http://schemas.openxmlformats.org/officeDocument/2006/relationships/extended-properties" Target="/docProps/app.xml" Id="R8fba5664dac94321" /><Relationship Type="http://schemas.openxmlformats.org/officeDocument/2006/relationships/officeDocument" Target="/ppt/presentation.xml" Id="R1570197ea3c3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83472e09348a9"/>
  </p:sldMasterIdLst>
  <p:notesMasterIdLst>
    <p:notesMasterId xmlns:r="http://schemas.openxmlformats.org/officeDocument/2006/relationships" r:id="R20b186819b9d467b"/>
  </p:notesMasterIdLst>
  <p:sldIdLst>
    <p:sldId xmlns:r="http://schemas.openxmlformats.org/officeDocument/2006/relationships" id="256" r:id="R3631e5c75d59428a"/>
    <p:sldId xmlns:r="http://schemas.openxmlformats.org/officeDocument/2006/relationships" id="257" r:id="Rbd885aa4e27e45a1"/>
    <p:sldId xmlns:r="http://schemas.openxmlformats.org/officeDocument/2006/relationships" id="258" r:id="R73b2c0a14acf4fd9"/>
    <p:sldId xmlns:r="http://schemas.openxmlformats.org/officeDocument/2006/relationships" id="259" r:id="R4673794b6bb94a80"/>
    <p:sldId xmlns:r="http://schemas.openxmlformats.org/officeDocument/2006/relationships" id="260" r:id="Rcea032944c5642da"/>
    <p:sldId xmlns:r="http://schemas.openxmlformats.org/officeDocument/2006/relationships" id="261" r:id="Ra880e68e5da942d7"/>
    <p:sldId xmlns:r="http://schemas.openxmlformats.org/officeDocument/2006/relationships" id="262" r:id="R94579546d14f43e7"/>
    <p:sldId xmlns:r="http://schemas.openxmlformats.org/officeDocument/2006/relationships" id="263" r:id="R823e578191514828"/>
    <p:sldId xmlns:r="http://schemas.openxmlformats.org/officeDocument/2006/relationships" id="264" r:id="R6e117931b59e4e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6b6dff89411440d" /><Relationship Type="http://schemas.openxmlformats.org/officeDocument/2006/relationships/slideMaster" Target="/ppt/slideMasters/slideMaster1.xml" Id="R92583472e09348a9" /><Relationship Type="http://schemas.openxmlformats.org/officeDocument/2006/relationships/notesMaster" Target="/ppt/notesMasters/notesMaster1.xml" Id="R20b186819b9d467b" /><Relationship Type="http://schemas.openxmlformats.org/officeDocument/2006/relationships/presProps" Target="/ppt/presProps.xml" Id="R7c89411c6beb4f01" /><Relationship Type="http://schemas.openxmlformats.org/officeDocument/2006/relationships/tableStyles" Target="/ppt/tableStyles.xml" Id="R475345f22e13423f" /><Relationship Type="http://schemas.openxmlformats.org/officeDocument/2006/relationships/slide" Target="/ppt/slides/slide1.xml" Id="R3631e5c75d59428a" /><Relationship Type="http://schemas.openxmlformats.org/officeDocument/2006/relationships/slide" Target="/ppt/slides/slide2.xml" Id="Rbd885aa4e27e45a1" /><Relationship Type="http://schemas.openxmlformats.org/officeDocument/2006/relationships/slide" Target="/ppt/slides/slide3.xml" Id="R73b2c0a14acf4fd9" /><Relationship Type="http://schemas.openxmlformats.org/officeDocument/2006/relationships/slide" Target="/ppt/slides/slide4.xml" Id="R4673794b6bb94a80" /><Relationship Type="http://schemas.openxmlformats.org/officeDocument/2006/relationships/slide" Target="/ppt/slides/slide5.xml" Id="Rcea032944c5642da" /><Relationship Type="http://schemas.openxmlformats.org/officeDocument/2006/relationships/slide" Target="/ppt/slides/slide6.xml" Id="Ra880e68e5da942d7" /><Relationship Type="http://schemas.openxmlformats.org/officeDocument/2006/relationships/slide" Target="/ppt/slides/slide7.xml" Id="R94579546d14f43e7" /><Relationship Type="http://schemas.openxmlformats.org/officeDocument/2006/relationships/slide" Target="/ppt/slides/slide8.xml" Id="R823e578191514828" /><Relationship Type="http://schemas.openxmlformats.org/officeDocument/2006/relationships/slide" Target="/ppt/slides/slide9.xml" Id="R6e117931b59e4e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7d0a97fd70c4f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e1fb7efaa5148ed" /><Relationship Type="http://schemas.openxmlformats.org/officeDocument/2006/relationships/notesMaster" Target="/ppt/notesMasters/notesMaster1.xml" Id="Rc00d07c4f313443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a19a012fbae4346" /><Relationship Type="http://schemas.openxmlformats.org/officeDocument/2006/relationships/notesMaster" Target="/ppt/notesMasters/notesMaster1.xml" Id="R3900cdb483c0463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76dacd71c20433c" /><Relationship Type="http://schemas.openxmlformats.org/officeDocument/2006/relationships/notesMaster" Target="/ppt/notesMasters/notesMaster1.xml" Id="R9a94bd3adb7d49c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34ac35f750d447b" /><Relationship Type="http://schemas.openxmlformats.org/officeDocument/2006/relationships/notesMaster" Target="/ppt/notesMasters/notesMaster1.xml" Id="R5692cdfcc0fd40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3aa070be7b14506" /><Relationship Type="http://schemas.openxmlformats.org/officeDocument/2006/relationships/notesMaster" Target="/ppt/notesMasters/notesMaster1.xml" Id="R74d8efce53c04fd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4ece0120454bdf" /><Relationship Type="http://schemas.openxmlformats.org/officeDocument/2006/relationships/notesMaster" Target="/ppt/notesMasters/notesMaster1.xml" Id="Rec5765a609fe427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2a5649446734f42" /><Relationship Type="http://schemas.openxmlformats.org/officeDocument/2006/relationships/notesMaster" Target="/ppt/notesMasters/notesMaster1.xml" Id="Rab700865c1304c3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bc5549d618f4983" /><Relationship Type="http://schemas.openxmlformats.org/officeDocument/2006/relationships/notesMaster" Target="/ppt/notesMasters/notesMaster1.xml" Id="Rf0b2ca526fa94df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66f04556857403e" /><Relationship Type="http://schemas.openxmlformats.org/officeDocument/2006/relationships/notesMaster" Target="/ppt/notesMasters/notesMaster1.xml" Id="Rcbdcbe814dd94bc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Personaliza el nombre del cliente, el trimestre, la fecha y la marca antes de presentar.</a:t>
            </a:r>
          </a:p>
          <a:p xmlns:a="http://schemas.openxmlformats.org/drawingml/2006/main">
            <a:r>
              <a:t>Confirma que todas las cifras del deck correspondan al mismo periodo y alcance.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Abre con resultados y decisiones. Deja el detalle técnico para las siguientes láminas.</a:t>
            </a:r>
          </a:p>
          <a:p xmlns:a="http://schemas.openxmlformats.org/drawingml/2006/main">
            <a:r>
              <a:t>Usa lenguaje de impacto: tiempo, continuidad, riesgo y costo evitado.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Concilia el alcance antes de interpretar métricas.</a:t>
            </a:r>
          </a:p>
          <a:p xmlns:a="http://schemas.openxmlformats.org/drawingml/2006/main">
            <a:r>
              <a:t>Explica las diferencias que cambian capacidad, riesgo o costo.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llenes la lámina de métricas. Conserva sólo las que cambian una conclusión.</a:t>
            </a:r>
          </a:p>
          <a:p xmlns:a="http://schemas.openxmlformats.org/drawingml/2006/main">
            <a:r>
              <a:t>Compara contra el trimestre anterior y contra el objetivo acordado.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Usa sólo controles incluidos en el alcance del cliente.</a:t>
            </a:r>
          </a:p>
          <a:p xmlns:a="http://schemas.openxmlformats.org/drawingml/2006/main">
            <a:r>
              <a:t>NIST CSF 2.0 y los CPG de CISA sirven como marcos de resultados y priorización; no sustituyen requisitos contractuales o regulatorios.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Evita narrar cada ticket. Elige sólo incidentes con impacto o aprendizaje.</a:t>
            </a:r>
          </a:p>
          <a:p xmlns:a="http://schemas.openxmlformats.org/drawingml/2006/main">
            <a:r>
              <a:t>Confirma qué acciones correctivas ya se verificaron y cuáles siguen abiertas.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Presenta máximo tres riesgos para conservar foco.</a:t>
            </a:r>
          </a:p>
          <a:p xmlns:a="http://schemas.openxmlformats.org/drawingml/2006/main">
            <a:r>
              <a:t>Describe la decisión en términos que pueda aprobar una persona no técnica.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Formula prioridades como resultados verificables, no como listas de herramientas.</a:t>
            </a:r>
          </a:p>
          <a:p xmlns:a="http://schemas.openxmlformats.org/drawingml/2006/main">
            <a:r>
              <a:t>Confirma dependencias del cliente y del MSP antes de fijar la fecha.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Lee cada compromiso en voz alta y confirma al responsable.</a:t>
            </a:r>
          </a:p>
          <a:p xmlns:a="http://schemas.openxmlformats.org/drawingml/2006/main">
            <a:r>
              <a:t>Envía la versión final y el registro de decisiones después de la reunión.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46623ab424a6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ad389b4d664725" /><Relationship Type="http://schemas.openxmlformats.org/officeDocument/2006/relationships/slideLayout" Target="/ppt/slideLayouts/slideLayout1.xml" Id="R8f0955906d68413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955906d68413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774e4515446c" /><Relationship Type="http://schemas.openxmlformats.org/officeDocument/2006/relationships/image" Target="/ppt/media/image.bin" Id="Rffd0021c616a4c5a" /><Relationship Type="http://schemas.openxmlformats.org/officeDocument/2006/relationships/notesSlide" Target="/ppt/notesSlides/notesSlide1.xml" Id="Rc4da399cae9f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a4c668f24779" /><Relationship Type="http://schemas.openxmlformats.org/officeDocument/2006/relationships/notesSlide" Target="/ppt/notesSlides/notesSlide2.xml" Id="Rcdd222d7ab1e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3af1868f4e16" /><Relationship Type="http://schemas.openxmlformats.org/officeDocument/2006/relationships/notesSlide" Target="/ppt/notesSlides/notesSlide3.xml" Id="Re1075596936c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6039aa87f4391" /><Relationship Type="http://schemas.openxmlformats.org/officeDocument/2006/relationships/notesSlide" Target="/ppt/notesSlides/notesSlide4.xml" Id="R2ba4a2ebda0d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9496d26f4849" /><Relationship Type="http://schemas.openxmlformats.org/officeDocument/2006/relationships/notesSlide" Target="/ppt/notesSlides/notesSlide5.xml" Id="R3b33b21093b1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d22f9f77417c" /><Relationship Type="http://schemas.openxmlformats.org/officeDocument/2006/relationships/notesSlide" Target="/ppt/notesSlides/notesSlide6.xml" Id="R617fec7a5c10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bcb19ee64849" /><Relationship Type="http://schemas.openxmlformats.org/officeDocument/2006/relationships/notesSlide" Target="/ppt/notesSlides/notesSlide7.xml" Id="Rfbffb5f185ed42f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e317131a448f" /><Relationship Type="http://schemas.openxmlformats.org/officeDocument/2006/relationships/notesSlide" Target="/ppt/notesSlides/notesSlide8.xml" Id="Rda88af54a078428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7c4238c64545" /><Relationship Type="http://schemas.openxmlformats.org/officeDocument/2006/relationships/notesSlide" Target="/ppt/notesSlides/notesSlide9.xml" Id="R4f91164743f446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591CD3-3F67-44A1-901B-E4EEB5782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B3610B-4CA9-4577-8880-F219491B7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316B"/>
                </a:solidFill>
              </a:defRPr>
            </a:pPr>
            <a:r>
              <a:rPr sz="1350" b="1">
                <a:solidFill>
                  <a:srgbClr val="0E316B"/>
                </a:solidFill>
              </a:rPr>
              <a:t>LUNIXAR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6B8A79-95C1-4714-AE5B-E5C42C4F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22033"/>
                </a:solidFill>
              </a:defRPr>
            </a:pPr>
            <a:r>
              <a:rPr sz="4200" b="1">
                <a:solidFill>
                  <a:srgbClr val="122033"/>
                </a:solidFill>
              </a:rPr>
              <a:t>Revisión trimestral de servicio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007D54-507D-4990-BA4C-1C01E462A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26FC6"/>
                </a:solidFill>
              </a:defRPr>
            </a:pPr>
            <a:r>
              <a:rPr sz="1875" b="1">
                <a:solidFill>
                  <a:srgbClr val="126FC6"/>
                </a:solidFill>
              </a:rPr>
              <a:t>[TRIMESTRE] [AÑO]  |  [CLIENTE]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957007-A383-49B5-AA96-B7E7EB909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Preparado por [MSP]  •  [FECHA]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d0021c616a4c5a"/>
          <a:srcRect xmlns:a="http://schemas.openxmlformats.org/drawingml/2006/main" l="27979" t="0" r="279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38900" y="0"/>
            <a:ext cx="5753100" cy="68580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2FA9D8-8C49-4256-99E1-CE7930DC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0"/>
            <a:ext cx="457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B"/>
          </a:solidFill>
          <a:ln xmlns:a="http://schemas.openxmlformats.org/drawingml/2006/main" w="0">
            <a:solidFill>
              <a:srgbClr val="F5F7F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06383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DD5F86-61FD-4B6A-9AF7-D936316BB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F961D5-66A9-4457-9DBF-13A98636D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RESUMEN EJECUTIVO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E839E4-451C-4F0E-948B-14D70CC2C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La conversación empieza con decisiones, no con tickets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ABF256-CE09-4DF9-A90E-8B57C007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CB7A4E-F4C2-4151-8BE5-C7E5B0FBA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639081-00B2-4E22-B496-A37570DBB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C402E9-7CCB-4A5C-8C16-E2AFFFE7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E316B"/>
                </a:solidFill>
              </a:defRPr>
            </a:pPr>
            <a:r>
              <a:rPr sz="1875" b="1">
                <a:solidFill>
                  <a:srgbClr val="0E316B"/>
                </a:solidFill>
              </a:rPr>
              <a:t>3 resultados del trimestre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2E6769-EA31-40F1-9BB5-216731FD7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6808BE-E252-42C5-91B8-C6D85FFFC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4003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operativo 1]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924A3C-3CA4-439C-B4B5-ADC5D95F6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765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C74B97-6119-4FDD-B382-28BD6B72D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5A374F-F1B2-4C73-8D76-20146FB1F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861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operativo 2]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940290-3061-4CE7-B916-C679EC576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5623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77EFA5-16B8-4A4D-AED0-7B95F603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F44C56-7FB7-4A9C-AF0E-06DF241BF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7719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[Resultado operativo 3]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0E625E-F0A7-4A29-8DA0-87F3927FE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481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F531E3-E97B-4BFD-80FF-3312A8AC3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153B25-52CF-4376-9F42-596E142D3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316B"/>
                </a:solidFill>
              </a:defRPr>
            </a:pPr>
            <a:r>
              <a:rPr sz="1800" b="1">
                <a:solidFill>
                  <a:srgbClr val="0E316B"/>
                </a:solidFill>
              </a:rPr>
              <a:t>1 asunto que requiere atención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740A7E-638A-454F-B9B3-8AF2A2C0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2033"/>
                </a:solidFill>
              </a:defRPr>
            </a:pPr>
            <a:r>
              <a:rPr sz="1350" b="0">
                <a:solidFill>
                  <a:srgbClr val="122033"/>
                </a:solidFill>
              </a:rPr>
              <a:t>[Riesgo o excepción que el cliente debe comprender]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01FD1D-900A-4AA9-A6D1-4F75169A3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242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FCA943-D52A-4C0E-BD06-694BDB9F6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909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 decisión solicitada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F3F5B7-060C-4417-AED3-2C368908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862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[Aprobación, presupuesto, responsable o fecha]</a:t>
            </a:r>
          </a:p>
        </p:txBody>
      </p:sp>
    </p:spTree>
    <p:extLst>
      <p:ext uri="{BB962C8B-B14F-4D97-AF65-F5344CB8AC3E}">
        <p14:creationId xmlns:p14="http://schemas.microsoft.com/office/powerpoint/2010/main" val="18468985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2B2A20-4D0B-4AE4-979C-42786DF0F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3181BA-001C-4DA8-8A69-BA3DB0A3C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ALCANCE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882688-F4FF-410B-A8C4-E43CD44BB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El entorno cambió: concilia lo que administras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7ADA92-461F-44F1-96AD-AF8A9AED7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253F2E-097F-44CF-90F1-3824FFF5D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5053E3-7702-475F-B539-AAC76E95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03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257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952500"/>
                <a:gridCol w="952500"/>
                <a:gridCol w="952500"/>
                <a:gridCol w="5581650"/>
              </a:tblGrid>
              <a:tr h="65151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Elemento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Inicio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Actual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Cambio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Comentario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Endpoints administrados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[Alta, baja o excepción]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Servidores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[Cambio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Ubicaciones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[Apertura, cierre o traslado]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Aplicaciones críticas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[Nueva dependencia]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6B9789-CB08-4F6A-A8C4-5FAF3E028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La QBR parte del alcance real, no del contrato de hace meses.</a:t>
            </a:r>
          </a:p>
        </p:txBody>
      </p:sp>
    </p:spTree>
    <p:extLst>
      <p:ext uri="{BB962C8B-B14F-4D97-AF65-F5344CB8AC3E}">
        <p14:creationId xmlns:p14="http://schemas.microsoft.com/office/powerpoint/2010/main" val="329379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113C11-BD47-4114-AA8A-F4D4362FD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531256-90D2-4B93-89E4-D20D098A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SERVICIO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6EB168-01E5-44FB-A314-92835AF8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Muestra tendencia, contexto y excepciones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9D98F0-749D-48E0-A738-763138F7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A561E8-7444-4A81-A897-9F51CEAAB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762BFB-2A8D-4FC5-AFEA-7C1056086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641E98-79FA-4BAA-9F9B-45CFCEB9A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2EB39B-93E1-4FB0-9B64-7FA262C05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Tickets cerrados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A44A8D-C5E1-4A2E-A5BF-D702707E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[↑/↓ XX% vs. trimestre anterior]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69851A-79E5-4016-B1C7-B3C3C947F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DFBBD1-1CB0-4393-BA8A-CBA90440D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9AE65C-1841-424D-8DF3-4F43D2DF1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Dentro del objetivo de respuesta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38EF3E-8A6C-4A1A-92D1-4515213C2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[Explica las excepciones]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902D77-7C01-4974-B41A-BDCB8AFF9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9D5088-4D09-41A4-8461-EECF5ABB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 h]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32C07A-B499-49E6-948A-72CD6DAB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Tiempo técnico invertido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A722E9-5763-4DC3-AA3D-373AC4F08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[Preventivo vs. reactivo]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D20133-5830-4D7F-9443-2F61A46B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55C05D-92FF-44AD-802F-D869760B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289856-0010-452A-9E22-3843A558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Endpoints con contacto reciente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249038-862F-471A-9C5F-F7A46FC6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[Lista las exclusiones]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4AE008-8803-452D-9E7C-B70745C6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2E1052B-9586-4B2E-AB07-92A11DF3D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1082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Un promedio sin excepciones bonitas sólo maquilla la operación.</a:t>
            </a:r>
          </a:p>
        </p:txBody>
      </p:sp>
    </p:spTree>
    <p:extLst>
      <p:ext uri="{BB962C8B-B14F-4D97-AF65-F5344CB8AC3E}">
        <p14:creationId xmlns:p14="http://schemas.microsoft.com/office/powerpoint/2010/main" val="2258831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28D7F0-D7E2-48ED-B622-C5DA8F0F7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0C77F1-E0B1-4F15-A6FC-01ECCFAFF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POSTURA Y RIESGO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A97CAD-B369-4ABC-9EAE-1DDAC686C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Conecta la evidencia técnica con riesgo de negocio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C581DA-0AF7-4BD7-B0F5-5395AA88D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C59954-A4FB-4AD8-B0C4-0E4D7F029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2DBF1C-2B2A-4ADA-B4C5-EE0395E9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05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571750"/>
                <a:gridCol w="1238250"/>
                <a:gridCol w="1238250"/>
                <a:gridCol w="5772150"/>
              </a:tblGrid>
              <a:tr h="6667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Indicador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Actual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Objetivo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Riesgo / explicación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Parches críticos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[Excepciones y fecha de cierre]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Endpoints sin contacto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operativo]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Alertas de seguridad abiertas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[Prioridad y responsable]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Restauraciones verificadas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[Alcance y evidencia]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78A875-66B8-4BAC-916A-1E9709949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26FC6"/>
                </a:solidFill>
              </a:defRPr>
            </a:pPr>
            <a:r>
              <a:rPr sz="1725" b="1">
                <a:solidFill>
                  <a:srgbClr val="126FC6"/>
                </a:solidFill>
              </a:rPr>
              <a:t>No es una auditoría de cumplimiento: es una conversación para priorizar resultados.</a:t>
            </a:r>
          </a:p>
        </p:txBody>
      </p:sp>
    </p:spTree>
    <p:extLst>
      <p:ext uri="{BB962C8B-B14F-4D97-AF65-F5344CB8AC3E}">
        <p14:creationId xmlns:p14="http://schemas.microsoft.com/office/powerpoint/2010/main" val="1576064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E05C6A-C833-4CEB-AF3F-C9255710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982418-5FC0-4020-AE5B-A50B5516C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INCIDENTES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D1C158-DC53-48E4-8819-F8626FCDE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El incidente importa por lo que cambió después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3DBD0B-3BF4-4DED-AE27-C1D48696C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534E0B-1EB9-4A06-B695-177CF7563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BD1FF2-0AB1-4A63-ACF6-F8B91871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06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2476500"/>
                <a:gridCol w="4095750"/>
                <a:gridCol w="2057400"/>
              </a:tblGrid>
              <a:tr h="7620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Evento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Impacto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Corrección aplicada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Estado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y aprendizaje]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[Cerrado / pendiente]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y aprendizaje]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[Cerrado / pendiente]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[Incidente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 real]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y aprendizaje]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[Cerrado / pendiente]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5E2B1D-D6BF-4219-9EAC-38DC494DC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4184F5-28B1-4405-A4D9-96A36724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53050"/>
            <a:ext cx="10363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E316B"/>
                </a:solidFill>
              </a:defRPr>
            </a:pPr>
            <a:r>
              <a:rPr sz="1725" b="1">
                <a:solidFill>
                  <a:srgbClr val="0E316B"/>
                </a:solidFill>
              </a:rPr>
              <a:t>Cierra el ciclo: detectar → responder → aprender → prevenir.</a:t>
            </a:r>
          </a:p>
        </p:txBody>
      </p:sp>
    </p:spTree>
    <p:extLst>
      <p:ext uri="{BB962C8B-B14F-4D97-AF65-F5344CB8AC3E}">
        <p14:creationId xmlns:p14="http://schemas.microsoft.com/office/powerpoint/2010/main" val="10479734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098AAF-E77A-4DFE-A4B1-AD576684B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EE105D-CEBB-42DD-81FF-60DFC3684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DECISIONES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559218-61BC-4027-B0D4-3F1427162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Los riesgos útiles terminan en una decisión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7C96E6-631C-4BD9-A423-D70BA9516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47BD31-8623-4951-80C0-0B772040A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77C814-80E9-48CB-B2D2-7F9345CE7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07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952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000125"/>
                <a:gridCol w="2095500"/>
                <a:gridCol w="2571750"/>
                <a:gridCol w="3000375"/>
                <a:gridCol w="2152650"/>
              </a:tblGrid>
              <a:tr h="7381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Prioridad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Riesgo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Impacto de negocio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Recomendación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Decisión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1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[Riesgo principal]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propuesta]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[Aprobar / diferir]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2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[Riesgo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propuesta]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[Aprobar / diferir]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[Riesgo relevante]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[Impacto]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propuesta]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[Aprobar / diferir]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01446F-3378-40A3-8FA8-8757E7245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Registra también el riesgo aceptado y quién lo aprobó.</a:t>
            </a:r>
          </a:p>
        </p:txBody>
      </p:sp>
    </p:spTree>
    <p:extLst>
      <p:ext uri="{BB962C8B-B14F-4D97-AF65-F5344CB8AC3E}">
        <p14:creationId xmlns:p14="http://schemas.microsoft.com/office/powerpoint/2010/main" val="108893515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33B358-F924-46F8-940B-4DA5788A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8FA90D-9C40-452B-B4A7-AD057436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PLAN DEL SIGUIENTE TRIMESTRE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825087-1165-430B-A890-9B78FBD60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Cada prioridad necesita dueño, fecha y evidencia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FB779E-6ADA-4421-8496-E7925C98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B80345-CC8C-4151-B980-D1E7BED1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A355A4-4A4E-4067-8D21-C2D924C0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3B17E8-9F82-4607-B40F-AE37A94A4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305015-B540-400B-8AB1-0EC450CF6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809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 1]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123EB7-CAE0-4C42-8506-3B44D809D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809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C44565-2FC4-4C57-BDC2-51FBCF099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1809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[Responsable]  •  [Fecha]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603990-3D19-49F6-9884-660704FBA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47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0EA4EC-E5A0-42D1-9350-869A2F45C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9663F9-D741-4CDC-AA86-49E0B9BB2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1432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 2]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B7E961-43C9-4B9D-BEBF-8656AD6F9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432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D138C6-3023-4E99-83E8-3E3E29BE6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1432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[Responsable]  •  [Fecha]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49ED49-F1BC-49FF-BFC3-07E71C200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814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2B3B2A-7394-450F-8480-0173BA5DD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EEFD2B-BBBF-487A-8F62-B85CC871F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76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[Prioridad 3]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484E0B-3B98-48C4-8F80-5649A5AC2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76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[Resultado esperado]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10C062-4291-4FE1-9175-3A13C6BB7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476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[Responsable]  •  [Fecha]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A8E569-9D8F-491D-850D-CAF8DDFFA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314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219378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C3F280-15A6-4CD9-BFA4-01A3DA7E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0B620D-678F-48EC-B8D6-26CA47356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CIERRE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A970DA-1612-4137-BB00-FF6104F1F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La QBR termina con compromisos visibles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44C0B4-A8D6-4755-8205-2D8C7E0A3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32FB22-E23C-4B74-A5ED-2B67CD32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PLANTILLA QBR PARA MSP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C290D4-AE8A-4654-A02F-EE7BA82CC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09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810000"/>
                <a:gridCol w="2286000"/>
                <a:gridCol w="1428750"/>
                <a:gridCol w="3295650"/>
              </a:tblGrid>
              <a:tr h="7143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Acción / decisión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Responsable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Fecha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Evidencia de cierre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[Nombre / rol]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[Fecha]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reporte o aprobación]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[Nombre / rol]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[Fecha]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reporte o aprobación]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[Acción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[Nombre / rol]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[Fecha]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reporte o aprobación]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20E50B-17DB-44F4-97DC-8AEC2D78A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108204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E37EE5-4A96-4154-9ED7-40C777A1F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Próxima revisión: [FECHA]  •  Canal de seguimiento: [CANAL]</a:t>
            </a:r>
          </a:p>
        </p:txBody>
      </p:sp>
    </p:spTree>
    <p:extLst>
      <p:ext uri="{BB962C8B-B14F-4D97-AF65-F5344CB8AC3E}">
        <p14:creationId xmlns:p14="http://schemas.microsoft.com/office/powerpoint/2010/main" val="10829785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2026-08-19T14:42:10.5630000Z</dcterms:created>
  <dcterms:modified xsi:type="dcterms:W3CDTF">2026-08-19T14:42:10.5630000Z</dcterms:modified>
</coreProperties>
</file>